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9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18E"/>
    <a:srgbClr val="519680"/>
    <a:srgbClr val="95B3D7"/>
    <a:srgbClr val="708B3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6D623-FD10-4A67-A135-7A9237BFE37A}" v="7" dt="2022-01-31T16:32:33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3792C-8DF6-47CA-87F1-0CD95C8BED0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E573DDC-AC19-4002-94FF-267F8689EEF2}">
      <dgm:prSet phldrT="[Text]" custT="1"/>
      <dgm:spPr>
        <a:xfrm>
          <a:off x="0" y="59656"/>
          <a:ext cx="1279331" cy="767599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up NHSmail</a:t>
          </a:r>
        </a:p>
      </dgm:t>
    </dgm:pt>
    <dgm:pt modelId="{2AEE20C1-CC8B-46F2-A63B-A8AA95BC52A5}" type="parTrans" cxnId="{173D18D8-49D9-41D2-B4AC-34AD9C6AC43A}">
      <dgm:prSet/>
      <dgm:spPr/>
      <dgm:t>
        <a:bodyPr/>
        <a:lstStyle/>
        <a:p>
          <a:endParaRPr lang="en-GB"/>
        </a:p>
      </dgm:t>
    </dgm:pt>
    <dgm:pt modelId="{DB11488A-991D-4740-A7DE-440DAD53A222}" type="sibTrans" cxnId="{173D18D8-49D9-41D2-B4AC-34AD9C6AC43A}">
      <dgm:prSet/>
      <dgm:spPr>
        <a:xfrm rot="5019">
          <a:off x="1394553" y="286099"/>
          <a:ext cx="244269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9067BC-9138-47BD-8411-CACE74C62724}">
      <dgm:prSet phldrT="[Text]" custT="1"/>
      <dgm:spPr>
        <a:xfrm>
          <a:off x="1740217" y="62197"/>
          <a:ext cx="1279331" cy="767599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template</a:t>
          </a:r>
        </a:p>
      </dgm:t>
    </dgm:pt>
    <dgm:pt modelId="{5CB80B5D-CDEF-4B2A-A41D-BDE44DA8E35D}" type="parTrans" cxnId="{C50FAA64-0EA6-495F-9FF8-CD3EC5297652}">
      <dgm:prSet/>
      <dgm:spPr/>
      <dgm:t>
        <a:bodyPr/>
        <a:lstStyle/>
        <a:p>
          <a:endParaRPr lang="en-GB"/>
        </a:p>
      </dgm:t>
    </dgm:pt>
    <dgm:pt modelId="{6B8E6A3B-01CD-4C2C-ADF9-28B349C9CE04}" type="sibTrans" cxnId="{C50FAA64-0EA6-495F-9FF8-CD3EC5297652}">
      <dgm:prSet/>
      <dgm:spPr>
        <a:xfrm rot="21595566">
          <a:off x="3160926" y="286159"/>
          <a:ext cx="2997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FABA75-5F90-44BB-AAE1-077231A3F868}">
      <dgm:prSet phldrT="[Text]" custT="1"/>
      <dgm:spPr>
        <a:xfrm>
          <a:off x="5376120" y="59817"/>
          <a:ext cx="1279331" cy="767599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email to pharmacy</a:t>
          </a:r>
        </a:p>
      </dgm:t>
    </dgm:pt>
    <dgm:pt modelId="{369481D9-CE8C-44C9-96F7-B64E52BEE7A1}" type="sibTrans" cxnId="{7D0DA7C1-1837-469A-B90E-ECB842317BB5}">
      <dgm:prSet/>
      <dgm:spPr/>
      <dgm:t>
        <a:bodyPr/>
        <a:lstStyle/>
        <a:p>
          <a:endParaRPr lang="en-GB"/>
        </a:p>
      </dgm:t>
    </dgm:pt>
    <dgm:pt modelId="{F955CB2E-743B-4E31-A3FD-629211EB9E3C}" type="parTrans" cxnId="{7D0DA7C1-1837-469A-B90E-ECB842317BB5}">
      <dgm:prSet/>
      <dgm:spPr/>
      <dgm:t>
        <a:bodyPr/>
        <a:lstStyle/>
        <a:p>
          <a:endParaRPr lang="en-GB"/>
        </a:p>
      </dgm:t>
    </dgm:pt>
    <dgm:pt modelId="{EEA340B9-86F7-4E94-A2DF-FD1DD05BD178}">
      <dgm:prSet custT="1"/>
      <dgm:spPr>
        <a:xfrm>
          <a:off x="3585055" y="59817"/>
          <a:ext cx="1279331" cy="767599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gm:t>
    </dgm:pt>
    <dgm:pt modelId="{7B6C649F-1DCB-4C17-AD1A-541C0E030052}" type="parTrans" cxnId="{E9D1C5C7-9048-46A0-908B-3A5AC320068A}">
      <dgm:prSet/>
      <dgm:spPr/>
      <dgm:t>
        <a:bodyPr/>
        <a:lstStyle/>
        <a:p>
          <a:endParaRPr lang="en-GB"/>
        </a:p>
      </dgm:t>
    </dgm:pt>
    <dgm:pt modelId="{ED2C7667-3F91-4B23-9693-3B42FA061B42}" type="sibTrans" cxnId="{E9D1C5C7-9048-46A0-908B-3A5AC320068A}">
      <dgm:prSet/>
      <dgm:spPr>
        <a:xfrm>
          <a:off x="4992320" y="284980"/>
          <a:ext cx="2712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EA2CB15-59DD-42B4-9DE2-499231DF6514}" type="pres">
      <dgm:prSet presAssocID="{8803792C-8DF6-47CA-87F1-0CD95C8BED08}" presName="Name0" presStyleCnt="0">
        <dgm:presLayoutVars>
          <dgm:dir/>
          <dgm:resizeHandles val="exact"/>
        </dgm:presLayoutVars>
      </dgm:prSet>
      <dgm:spPr/>
    </dgm:pt>
    <dgm:pt modelId="{3D42A74E-0F35-4693-9830-3B2093A0A7A9}" type="pres">
      <dgm:prSet presAssocID="{6E573DDC-AC19-4002-94FF-267F8689EEF2}" presName="node" presStyleLbl="node1" presStyleIdx="0" presStyleCnt="4" custLinFactNeighborX="-572" custLinFactNeighborY="1987">
        <dgm:presLayoutVars>
          <dgm:bulletEnabled val="1"/>
        </dgm:presLayoutVars>
      </dgm:prSet>
      <dgm:spPr/>
    </dgm:pt>
    <dgm:pt modelId="{E290C4C4-6684-4997-A413-8325C6C855BC}" type="pres">
      <dgm:prSet presAssocID="{DB11488A-991D-4740-A7DE-440DAD53A222}" presName="sibTrans" presStyleLbl="sibTrans2D1" presStyleIdx="0" presStyleCnt="3"/>
      <dgm:spPr/>
    </dgm:pt>
    <dgm:pt modelId="{831D1423-1219-44B7-9822-954EDE54F0E7}" type="pres">
      <dgm:prSet presAssocID="{DB11488A-991D-4740-A7DE-440DAD53A222}" presName="connectorText" presStyleLbl="sibTrans2D1" presStyleIdx="0" presStyleCnt="3"/>
      <dgm:spPr/>
    </dgm:pt>
    <dgm:pt modelId="{59032011-F441-45D9-99A5-0E170FEEF113}" type="pres">
      <dgm:prSet presAssocID="{349067BC-9138-47BD-8411-CACE74C62724}" presName="node" presStyleLbl="node1" presStyleIdx="1" presStyleCnt="4" custLinFactNeighborX="-10508" custLinFactNeighborY="310">
        <dgm:presLayoutVars>
          <dgm:bulletEnabled val="1"/>
        </dgm:presLayoutVars>
      </dgm:prSet>
      <dgm:spPr/>
    </dgm:pt>
    <dgm:pt modelId="{9212C28D-90D2-40A5-8E3B-9A52FBA920C0}" type="pres">
      <dgm:prSet presAssocID="{6B8E6A3B-01CD-4C2C-ADF9-28B349C9CE04}" presName="sibTrans" presStyleLbl="sibTrans2D1" presStyleIdx="1" presStyleCnt="3"/>
      <dgm:spPr/>
    </dgm:pt>
    <dgm:pt modelId="{DB04857D-F95B-44F2-AB41-D4F1788EBF1E}" type="pres">
      <dgm:prSet presAssocID="{6B8E6A3B-01CD-4C2C-ADF9-28B349C9CE04}" presName="connectorText" presStyleLbl="sibTrans2D1" presStyleIdx="1" presStyleCnt="3"/>
      <dgm:spPr/>
    </dgm:pt>
    <dgm:pt modelId="{6A945F62-C093-49AA-83F1-34512B11669B}" type="pres">
      <dgm:prSet presAssocID="{EEA340B9-86F7-4E94-A2DF-FD1DD05BD178}" presName="node" presStyleLbl="node1" presStyleIdx="2" presStyleCnt="4">
        <dgm:presLayoutVars>
          <dgm:bulletEnabled val="1"/>
        </dgm:presLayoutVars>
      </dgm:prSet>
      <dgm:spPr/>
    </dgm:pt>
    <dgm:pt modelId="{A55E0823-9137-482D-9F94-75C1A63D2D07}" type="pres">
      <dgm:prSet presAssocID="{ED2C7667-3F91-4B23-9693-3B42FA061B42}" presName="sibTrans" presStyleLbl="sibTrans2D1" presStyleIdx="2" presStyleCnt="3"/>
      <dgm:spPr/>
    </dgm:pt>
    <dgm:pt modelId="{95B66B9F-C52A-4604-B819-A03D69493DBF}" type="pres">
      <dgm:prSet presAssocID="{ED2C7667-3F91-4B23-9693-3B42FA061B42}" presName="connectorText" presStyleLbl="sibTrans2D1" presStyleIdx="2" presStyleCnt="3"/>
      <dgm:spPr/>
    </dgm:pt>
    <dgm:pt modelId="{B420F137-CADD-4928-86B7-9BFE37B64B2E}" type="pres">
      <dgm:prSet presAssocID="{2DFABA75-5F90-44BB-AAE1-077231A3F868}" presName="node" presStyleLbl="node1" presStyleIdx="3" presStyleCnt="4">
        <dgm:presLayoutVars>
          <dgm:bulletEnabled val="1"/>
        </dgm:presLayoutVars>
      </dgm:prSet>
      <dgm:spPr/>
    </dgm:pt>
  </dgm:ptLst>
  <dgm:cxnLst>
    <dgm:cxn modelId="{425AD424-2EA8-401C-8444-CFB2C4FEDD8A}" type="presOf" srcId="{DB11488A-991D-4740-A7DE-440DAD53A222}" destId="{831D1423-1219-44B7-9822-954EDE54F0E7}" srcOrd="1" destOrd="0" presId="urn:microsoft.com/office/officeart/2005/8/layout/process1"/>
    <dgm:cxn modelId="{0E9A3537-1FB4-4C39-AB81-DCEF0B321E0D}" type="presOf" srcId="{2DFABA75-5F90-44BB-AAE1-077231A3F868}" destId="{B420F137-CADD-4928-86B7-9BFE37B64B2E}" srcOrd="0" destOrd="0" presId="urn:microsoft.com/office/officeart/2005/8/layout/process1"/>
    <dgm:cxn modelId="{C50FAA64-0EA6-495F-9FF8-CD3EC5297652}" srcId="{8803792C-8DF6-47CA-87F1-0CD95C8BED08}" destId="{349067BC-9138-47BD-8411-CACE74C62724}" srcOrd="1" destOrd="0" parTransId="{5CB80B5D-CDEF-4B2A-A41D-BDE44DA8E35D}" sibTransId="{6B8E6A3B-01CD-4C2C-ADF9-28B349C9CE04}"/>
    <dgm:cxn modelId="{F8C54D4A-13AD-4785-AA0C-AE9A20D5D10E}" type="presOf" srcId="{6B8E6A3B-01CD-4C2C-ADF9-28B349C9CE04}" destId="{DB04857D-F95B-44F2-AB41-D4F1788EBF1E}" srcOrd="1" destOrd="0" presId="urn:microsoft.com/office/officeart/2005/8/layout/process1"/>
    <dgm:cxn modelId="{8614746D-6A9E-4A54-A740-7C12156B298A}" type="presOf" srcId="{6B8E6A3B-01CD-4C2C-ADF9-28B349C9CE04}" destId="{9212C28D-90D2-40A5-8E3B-9A52FBA920C0}" srcOrd="0" destOrd="0" presId="urn:microsoft.com/office/officeart/2005/8/layout/process1"/>
    <dgm:cxn modelId="{8E93A070-312E-4D77-B247-C89906146873}" type="presOf" srcId="{EEA340B9-86F7-4E94-A2DF-FD1DD05BD178}" destId="{6A945F62-C093-49AA-83F1-34512B11669B}" srcOrd="0" destOrd="0" presId="urn:microsoft.com/office/officeart/2005/8/layout/process1"/>
    <dgm:cxn modelId="{4A095491-91FD-45C7-A303-FFE40709CFED}" type="presOf" srcId="{6E573DDC-AC19-4002-94FF-267F8689EEF2}" destId="{3D42A74E-0F35-4693-9830-3B2093A0A7A9}" srcOrd="0" destOrd="0" presId="urn:microsoft.com/office/officeart/2005/8/layout/process1"/>
    <dgm:cxn modelId="{E41C9193-BB2D-4111-81E0-103A197D9663}" type="presOf" srcId="{349067BC-9138-47BD-8411-CACE74C62724}" destId="{59032011-F441-45D9-99A5-0E170FEEF113}" srcOrd="0" destOrd="0" presId="urn:microsoft.com/office/officeart/2005/8/layout/process1"/>
    <dgm:cxn modelId="{0055DFA5-2668-4B8B-BA58-9FD555BD4F43}" type="presOf" srcId="{ED2C7667-3F91-4B23-9693-3B42FA061B42}" destId="{A55E0823-9137-482D-9F94-75C1A63D2D07}" srcOrd="0" destOrd="0" presId="urn:microsoft.com/office/officeart/2005/8/layout/process1"/>
    <dgm:cxn modelId="{CCB347A9-312C-4AFC-B238-FEA787B3C89C}" type="presOf" srcId="{ED2C7667-3F91-4B23-9693-3B42FA061B42}" destId="{95B66B9F-C52A-4604-B819-A03D69493DBF}" srcOrd="1" destOrd="0" presId="urn:microsoft.com/office/officeart/2005/8/layout/process1"/>
    <dgm:cxn modelId="{D789C5B8-6D7E-4A5B-ACED-7F2E8711A5F3}" type="presOf" srcId="{8803792C-8DF6-47CA-87F1-0CD95C8BED08}" destId="{5EA2CB15-59DD-42B4-9DE2-499231DF6514}" srcOrd="0" destOrd="0" presId="urn:microsoft.com/office/officeart/2005/8/layout/process1"/>
    <dgm:cxn modelId="{7D0DA7C1-1837-469A-B90E-ECB842317BB5}" srcId="{8803792C-8DF6-47CA-87F1-0CD95C8BED08}" destId="{2DFABA75-5F90-44BB-AAE1-077231A3F868}" srcOrd="3" destOrd="0" parTransId="{F955CB2E-743B-4E31-A3FD-629211EB9E3C}" sibTransId="{369481D9-CE8C-44C9-96F7-B64E52BEE7A1}"/>
    <dgm:cxn modelId="{E9D1C5C7-9048-46A0-908B-3A5AC320068A}" srcId="{8803792C-8DF6-47CA-87F1-0CD95C8BED08}" destId="{EEA340B9-86F7-4E94-A2DF-FD1DD05BD178}" srcOrd="2" destOrd="0" parTransId="{7B6C649F-1DCB-4C17-AD1A-541C0E030052}" sibTransId="{ED2C7667-3F91-4B23-9693-3B42FA061B42}"/>
    <dgm:cxn modelId="{173D18D8-49D9-41D2-B4AC-34AD9C6AC43A}" srcId="{8803792C-8DF6-47CA-87F1-0CD95C8BED08}" destId="{6E573DDC-AC19-4002-94FF-267F8689EEF2}" srcOrd="0" destOrd="0" parTransId="{2AEE20C1-CC8B-46F2-A63B-A8AA95BC52A5}" sibTransId="{DB11488A-991D-4740-A7DE-440DAD53A222}"/>
    <dgm:cxn modelId="{9682F4DB-A950-416A-8430-45DD480B4C09}" type="presOf" srcId="{DB11488A-991D-4740-A7DE-440DAD53A222}" destId="{E290C4C4-6684-4997-A413-8325C6C855BC}" srcOrd="0" destOrd="0" presId="urn:microsoft.com/office/officeart/2005/8/layout/process1"/>
    <dgm:cxn modelId="{F4F37740-8F4B-42E3-BCAB-0E482BFCCA04}" type="presParOf" srcId="{5EA2CB15-59DD-42B4-9DE2-499231DF6514}" destId="{3D42A74E-0F35-4693-9830-3B2093A0A7A9}" srcOrd="0" destOrd="0" presId="urn:microsoft.com/office/officeart/2005/8/layout/process1"/>
    <dgm:cxn modelId="{E4A2B1B2-8D7D-45BE-B556-C21F116CACA4}" type="presParOf" srcId="{5EA2CB15-59DD-42B4-9DE2-499231DF6514}" destId="{E290C4C4-6684-4997-A413-8325C6C855BC}" srcOrd="1" destOrd="0" presId="urn:microsoft.com/office/officeart/2005/8/layout/process1"/>
    <dgm:cxn modelId="{BB00246A-9A92-4794-B09E-73BF26EBF40D}" type="presParOf" srcId="{E290C4C4-6684-4997-A413-8325C6C855BC}" destId="{831D1423-1219-44B7-9822-954EDE54F0E7}" srcOrd="0" destOrd="0" presId="urn:microsoft.com/office/officeart/2005/8/layout/process1"/>
    <dgm:cxn modelId="{7421D168-9835-458F-AD51-B2FEF671A2E1}" type="presParOf" srcId="{5EA2CB15-59DD-42B4-9DE2-499231DF6514}" destId="{59032011-F441-45D9-99A5-0E170FEEF113}" srcOrd="2" destOrd="0" presId="urn:microsoft.com/office/officeart/2005/8/layout/process1"/>
    <dgm:cxn modelId="{06459FBD-1E52-49CC-96DB-B5FD67A263A1}" type="presParOf" srcId="{5EA2CB15-59DD-42B4-9DE2-499231DF6514}" destId="{9212C28D-90D2-40A5-8E3B-9A52FBA920C0}" srcOrd="3" destOrd="0" presId="urn:microsoft.com/office/officeart/2005/8/layout/process1"/>
    <dgm:cxn modelId="{A685CA34-04FF-41C6-B2BF-BA003AC9A43F}" type="presParOf" srcId="{9212C28D-90D2-40A5-8E3B-9A52FBA920C0}" destId="{DB04857D-F95B-44F2-AB41-D4F1788EBF1E}" srcOrd="0" destOrd="0" presId="urn:microsoft.com/office/officeart/2005/8/layout/process1"/>
    <dgm:cxn modelId="{AA693DFB-BABA-48A2-BC69-1DF02E73B6C5}" type="presParOf" srcId="{5EA2CB15-59DD-42B4-9DE2-499231DF6514}" destId="{6A945F62-C093-49AA-83F1-34512B11669B}" srcOrd="4" destOrd="0" presId="urn:microsoft.com/office/officeart/2005/8/layout/process1"/>
    <dgm:cxn modelId="{5C28728A-E99D-44C5-90C8-FC8E12141B89}" type="presParOf" srcId="{5EA2CB15-59DD-42B4-9DE2-499231DF6514}" destId="{A55E0823-9137-482D-9F94-75C1A63D2D07}" srcOrd="5" destOrd="0" presId="urn:microsoft.com/office/officeart/2005/8/layout/process1"/>
    <dgm:cxn modelId="{ED656956-B304-45E6-911A-4A6728B2E1ED}" type="presParOf" srcId="{A55E0823-9137-482D-9F94-75C1A63D2D07}" destId="{95B66B9F-C52A-4604-B819-A03D69493DBF}" srcOrd="0" destOrd="0" presId="urn:microsoft.com/office/officeart/2005/8/layout/process1"/>
    <dgm:cxn modelId="{2D1591F7-B90B-4720-AC4D-AEED3D8C6384}" type="presParOf" srcId="{5EA2CB15-59DD-42B4-9DE2-499231DF6514}" destId="{B420F137-CADD-4928-86B7-9BFE37B64B2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3792C-8DF6-47CA-87F1-0CD95C8BED0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E573DDC-AC19-4002-94FF-267F8689EEF2}">
      <dgm:prSet phldrT="[Text]" custT="1"/>
      <dgm:spPr>
        <a:xfrm>
          <a:off x="0" y="59656"/>
          <a:ext cx="1279331" cy="767599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webpage/portal</a:t>
          </a:r>
        </a:p>
      </dgm:t>
    </dgm:pt>
    <dgm:pt modelId="{2AEE20C1-CC8B-46F2-A63B-A8AA95BC52A5}" type="parTrans" cxnId="{173D18D8-49D9-41D2-B4AC-34AD9C6AC43A}">
      <dgm:prSet/>
      <dgm:spPr/>
      <dgm:t>
        <a:bodyPr/>
        <a:lstStyle/>
        <a:p>
          <a:endParaRPr lang="en-GB"/>
        </a:p>
      </dgm:t>
    </dgm:pt>
    <dgm:pt modelId="{DB11488A-991D-4740-A7DE-440DAD53A222}" type="sibTrans" cxnId="{173D18D8-49D9-41D2-B4AC-34AD9C6AC43A}">
      <dgm:prSet/>
      <dgm:spPr>
        <a:xfrm rot="5019">
          <a:off x="1394553" y="286099"/>
          <a:ext cx="244269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9067BC-9138-47BD-8411-CACE74C62724}">
      <dgm:prSet phldrT="[Text]" custT="1"/>
      <dgm:spPr>
        <a:xfrm>
          <a:off x="1740217" y="62197"/>
          <a:ext cx="1279331" cy="767599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information</a:t>
          </a:r>
        </a:p>
      </dgm:t>
    </dgm:pt>
    <dgm:pt modelId="{5CB80B5D-CDEF-4B2A-A41D-BDE44DA8E35D}" type="parTrans" cxnId="{C50FAA64-0EA6-495F-9FF8-CD3EC5297652}">
      <dgm:prSet/>
      <dgm:spPr/>
      <dgm:t>
        <a:bodyPr/>
        <a:lstStyle/>
        <a:p>
          <a:endParaRPr lang="en-GB"/>
        </a:p>
      </dgm:t>
    </dgm:pt>
    <dgm:pt modelId="{6B8E6A3B-01CD-4C2C-ADF9-28B349C9CE04}" type="sibTrans" cxnId="{C50FAA64-0EA6-495F-9FF8-CD3EC5297652}">
      <dgm:prSet/>
      <dgm:spPr>
        <a:xfrm rot="21595566">
          <a:off x="3160926" y="286159"/>
          <a:ext cx="2997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426DE6-BF7B-4404-9DDA-73F766943C5A}">
      <dgm:prSet phldrT="[Text]" custT="1"/>
      <dgm:spPr>
        <a:xfrm>
          <a:off x="3585055" y="59817"/>
          <a:ext cx="1279331" cy="767599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gm:t>
    </dgm:pt>
    <dgm:pt modelId="{FF97D4CA-FB65-4AB4-B408-6C2ED395A3BF}" type="parTrans" cxnId="{85CDC01B-D8E9-4B32-9CAA-7C554041AFF5}">
      <dgm:prSet/>
      <dgm:spPr/>
      <dgm:t>
        <a:bodyPr/>
        <a:lstStyle/>
        <a:p>
          <a:endParaRPr lang="en-GB"/>
        </a:p>
      </dgm:t>
    </dgm:pt>
    <dgm:pt modelId="{98791755-2FA5-4A9B-91CD-F5250017A761}" type="sibTrans" cxnId="{85CDC01B-D8E9-4B32-9CAA-7C554041AFF5}">
      <dgm:prSet/>
      <dgm:spPr>
        <a:xfrm>
          <a:off x="4992320" y="284980"/>
          <a:ext cx="2712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FABA75-5F90-44BB-AAE1-077231A3F868}">
      <dgm:prSet phldrT="[Text]" custT="1"/>
      <dgm:spPr>
        <a:xfrm>
          <a:off x="5376120" y="59817"/>
          <a:ext cx="1279331" cy="767599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referral to pharmacy</a:t>
          </a:r>
        </a:p>
      </dgm:t>
    </dgm:pt>
    <dgm:pt modelId="{369481D9-CE8C-44C9-96F7-B64E52BEE7A1}" type="sibTrans" cxnId="{7D0DA7C1-1837-469A-B90E-ECB842317BB5}">
      <dgm:prSet/>
      <dgm:spPr/>
      <dgm:t>
        <a:bodyPr/>
        <a:lstStyle/>
        <a:p>
          <a:endParaRPr lang="en-GB"/>
        </a:p>
      </dgm:t>
    </dgm:pt>
    <dgm:pt modelId="{F955CB2E-743B-4E31-A3FD-629211EB9E3C}" type="parTrans" cxnId="{7D0DA7C1-1837-469A-B90E-ECB842317BB5}">
      <dgm:prSet/>
      <dgm:spPr/>
      <dgm:t>
        <a:bodyPr/>
        <a:lstStyle/>
        <a:p>
          <a:endParaRPr lang="en-GB"/>
        </a:p>
      </dgm:t>
    </dgm:pt>
    <dgm:pt modelId="{5EA2CB15-59DD-42B4-9DE2-499231DF6514}" type="pres">
      <dgm:prSet presAssocID="{8803792C-8DF6-47CA-87F1-0CD95C8BED08}" presName="Name0" presStyleCnt="0">
        <dgm:presLayoutVars>
          <dgm:dir/>
          <dgm:resizeHandles val="exact"/>
        </dgm:presLayoutVars>
      </dgm:prSet>
      <dgm:spPr/>
    </dgm:pt>
    <dgm:pt modelId="{3D42A74E-0F35-4693-9830-3B2093A0A7A9}" type="pres">
      <dgm:prSet presAssocID="{6E573DDC-AC19-4002-94FF-267F8689EEF2}" presName="node" presStyleLbl="node1" presStyleIdx="0" presStyleCnt="4" custLinFactNeighborX="-572" custLinFactNeighborY="-21">
        <dgm:presLayoutVars>
          <dgm:bulletEnabled val="1"/>
        </dgm:presLayoutVars>
      </dgm:prSet>
      <dgm:spPr/>
    </dgm:pt>
    <dgm:pt modelId="{E290C4C4-6684-4997-A413-8325C6C855BC}" type="pres">
      <dgm:prSet presAssocID="{DB11488A-991D-4740-A7DE-440DAD53A222}" presName="sibTrans" presStyleLbl="sibTrans2D1" presStyleIdx="0" presStyleCnt="3"/>
      <dgm:spPr/>
    </dgm:pt>
    <dgm:pt modelId="{831D1423-1219-44B7-9822-954EDE54F0E7}" type="pres">
      <dgm:prSet presAssocID="{DB11488A-991D-4740-A7DE-440DAD53A222}" presName="connectorText" presStyleLbl="sibTrans2D1" presStyleIdx="0" presStyleCnt="3"/>
      <dgm:spPr/>
    </dgm:pt>
    <dgm:pt modelId="{59032011-F441-45D9-99A5-0E170FEEF113}" type="pres">
      <dgm:prSet presAssocID="{349067BC-9138-47BD-8411-CACE74C62724}" presName="node" presStyleLbl="node1" presStyleIdx="1" presStyleCnt="4" custLinFactNeighborX="-10508" custLinFactNeighborY="310">
        <dgm:presLayoutVars>
          <dgm:bulletEnabled val="1"/>
        </dgm:presLayoutVars>
      </dgm:prSet>
      <dgm:spPr/>
    </dgm:pt>
    <dgm:pt modelId="{9212C28D-90D2-40A5-8E3B-9A52FBA920C0}" type="pres">
      <dgm:prSet presAssocID="{6B8E6A3B-01CD-4C2C-ADF9-28B349C9CE04}" presName="sibTrans" presStyleLbl="sibTrans2D1" presStyleIdx="1" presStyleCnt="3"/>
      <dgm:spPr/>
    </dgm:pt>
    <dgm:pt modelId="{DB04857D-F95B-44F2-AB41-D4F1788EBF1E}" type="pres">
      <dgm:prSet presAssocID="{6B8E6A3B-01CD-4C2C-ADF9-28B349C9CE04}" presName="connectorText" presStyleLbl="sibTrans2D1" presStyleIdx="1" presStyleCnt="3"/>
      <dgm:spPr/>
    </dgm:pt>
    <dgm:pt modelId="{AA71668B-6C89-48E7-A860-61C23C8CDDEA}" type="pres">
      <dgm:prSet presAssocID="{24426DE6-BF7B-4404-9DDA-73F766943C5A}" presName="node" presStyleLbl="node1" presStyleIdx="2" presStyleCnt="4">
        <dgm:presLayoutVars>
          <dgm:bulletEnabled val="1"/>
        </dgm:presLayoutVars>
      </dgm:prSet>
      <dgm:spPr/>
    </dgm:pt>
    <dgm:pt modelId="{2B2AB985-40C7-48A8-A276-B4B356B170E6}" type="pres">
      <dgm:prSet presAssocID="{98791755-2FA5-4A9B-91CD-F5250017A761}" presName="sibTrans" presStyleLbl="sibTrans2D1" presStyleIdx="2" presStyleCnt="3"/>
      <dgm:spPr/>
    </dgm:pt>
    <dgm:pt modelId="{8123BD40-A447-4023-9319-08604E0E3F16}" type="pres">
      <dgm:prSet presAssocID="{98791755-2FA5-4A9B-91CD-F5250017A761}" presName="connectorText" presStyleLbl="sibTrans2D1" presStyleIdx="2" presStyleCnt="3"/>
      <dgm:spPr/>
    </dgm:pt>
    <dgm:pt modelId="{B420F137-CADD-4928-86B7-9BFE37B64B2E}" type="pres">
      <dgm:prSet presAssocID="{2DFABA75-5F90-44BB-AAE1-077231A3F868}" presName="node" presStyleLbl="node1" presStyleIdx="3" presStyleCnt="4">
        <dgm:presLayoutVars>
          <dgm:bulletEnabled val="1"/>
        </dgm:presLayoutVars>
      </dgm:prSet>
      <dgm:spPr/>
    </dgm:pt>
  </dgm:ptLst>
  <dgm:cxnLst>
    <dgm:cxn modelId="{8A33A90D-84D1-4096-9C6B-6C7895AC824F}" type="presOf" srcId="{98791755-2FA5-4A9B-91CD-F5250017A761}" destId="{8123BD40-A447-4023-9319-08604E0E3F16}" srcOrd="1" destOrd="0" presId="urn:microsoft.com/office/officeart/2005/8/layout/process1"/>
    <dgm:cxn modelId="{85CDC01B-D8E9-4B32-9CAA-7C554041AFF5}" srcId="{8803792C-8DF6-47CA-87F1-0CD95C8BED08}" destId="{24426DE6-BF7B-4404-9DDA-73F766943C5A}" srcOrd="2" destOrd="0" parTransId="{FF97D4CA-FB65-4AB4-B408-6C2ED395A3BF}" sibTransId="{98791755-2FA5-4A9B-91CD-F5250017A761}"/>
    <dgm:cxn modelId="{425AD424-2EA8-401C-8444-CFB2C4FEDD8A}" type="presOf" srcId="{DB11488A-991D-4740-A7DE-440DAD53A222}" destId="{831D1423-1219-44B7-9822-954EDE54F0E7}" srcOrd="1" destOrd="0" presId="urn:microsoft.com/office/officeart/2005/8/layout/process1"/>
    <dgm:cxn modelId="{0E9A3537-1FB4-4C39-AB81-DCEF0B321E0D}" type="presOf" srcId="{2DFABA75-5F90-44BB-AAE1-077231A3F868}" destId="{B420F137-CADD-4928-86B7-9BFE37B64B2E}" srcOrd="0" destOrd="0" presId="urn:microsoft.com/office/officeart/2005/8/layout/process1"/>
    <dgm:cxn modelId="{C50FAA64-0EA6-495F-9FF8-CD3EC5297652}" srcId="{8803792C-8DF6-47CA-87F1-0CD95C8BED08}" destId="{349067BC-9138-47BD-8411-CACE74C62724}" srcOrd="1" destOrd="0" parTransId="{5CB80B5D-CDEF-4B2A-A41D-BDE44DA8E35D}" sibTransId="{6B8E6A3B-01CD-4C2C-ADF9-28B349C9CE04}"/>
    <dgm:cxn modelId="{D917A769-3C60-44B6-AD7B-2DAC4FD985F4}" type="presOf" srcId="{98791755-2FA5-4A9B-91CD-F5250017A761}" destId="{2B2AB985-40C7-48A8-A276-B4B356B170E6}" srcOrd="0" destOrd="0" presId="urn:microsoft.com/office/officeart/2005/8/layout/process1"/>
    <dgm:cxn modelId="{F8C54D4A-13AD-4785-AA0C-AE9A20D5D10E}" type="presOf" srcId="{6B8E6A3B-01CD-4C2C-ADF9-28B349C9CE04}" destId="{DB04857D-F95B-44F2-AB41-D4F1788EBF1E}" srcOrd="1" destOrd="0" presId="urn:microsoft.com/office/officeart/2005/8/layout/process1"/>
    <dgm:cxn modelId="{8614746D-6A9E-4A54-A740-7C12156B298A}" type="presOf" srcId="{6B8E6A3B-01CD-4C2C-ADF9-28B349C9CE04}" destId="{9212C28D-90D2-40A5-8E3B-9A52FBA920C0}" srcOrd="0" destOrd="0" presId="urn:microsoft.com/office/officeart/2005/8/layout/process1"/>
    <dgm:cxn modelId="{4A095491-91FD-45C7-A303-FFE40709CFED}" type="presOf" srcId="{6E573DDC-AC19-4002-94FF-267F8689EEF2}" destId="{3D42A74E-0F35-4693-9830-3B2093A0A7A9}" srcOrd="0" destOrd="0" presId="urn:microsoft.com/office/officeart/2005/8/layout/process1"/>
    <dgm:cxn modelId="{E41C9193-BB2D-4111-81E0-103A197D9663}" type="presOf" srcId="{349067BC-9138-47BD-8411-CACE74C62724}" destId="{59032011-F441-45D9-99A5-0E170FEEF113}" srcOrd="0" destOrd="0" presId="urn:microsoft.com/office/officeart/2005/8/layout/process1"/>
    <dgm:cxn modelId="{D789C5B8-6D7E-4A5B-ACED-7F2E8711A5F3}" type="presOf" srcId="{8803792C-8DF6-47CA-87F1-0CD95C8BED08}" destId="{5EA2CB15-59DD-42B4-9DE2-499231DF6514}" srcOrd="0" destOrd="0" presId="urn:microsoft.com/office/officeart/2005/8/layout/process1"/>
    <dgm:cxn modelId="{7D0DA7C1-1837-469A-B90E-ECB842317BB5}" srcId="{8803792C-8DF6-47CA-87F1-0CD95C8BED08}" destId="{2DFABA75-5F90-44BB-AAE1-077231A3F868}" srcOrd="3" destOrd="0" parTransId="{F955CB2E-743B-4E31-A3FD-629211EB9E3C}" sibTransId="{369481D9-CE8C-44C9-96F7-B64E52BEE7A1}"/>
    <dgm:cxn modelId="{173D18D8-49D9-41D2-B4AC-34AD9C6AC43A}" srcId="{8803792C-8DF6-47CA-87F1-0CD95C8BED08}" destId="{6E573DDC-AC19-4002-94FF-267F8689EEF2}" srcOrd="0" destOrd="0" parTransId="{2AEE20C1-CC8B-46F2-A63B-A8AA95BC52A5}" sibTransId="{DB11488A-991D-4740-A7DE-440DAD53A222}"/>
    <dgm:cxn modelId="{9682F4DB-A950-416A-8430-45DD480B4C09}" type="presOf" srcId="{DB11488A-991D-4740-A7DE-440DAD53A222}" destId="{E290C4C4-6684-4997-A413-8325C6C855BC}" srcOrd="0" destOrd="0" presId="urn:microsoft.com/office/officeart/2005/8/layout/process1"/>
    <dgm:cxn modelId="{80D866E9-BEC4-44BF-B4B7-6363FD8433BA}" type="presOf" srcId="{24426DE6-BF7B-4404-9DDA-73F766943C5A}" destId="{AA71668B-6C89-48E7-A860-61C23C8CDDEA}" srcOrd="0" destOrd="0" presId="urn:microsoft.com/office/officeart/2005/8/layout/process1"/>
    <dgm:cxn modelId="{F4F37740-8F4B-42E3-BCAB-0E482BFCCA04}" type="presParOf" srcId="{5EA2CB15-59DD-42B4-9DE2-499231DF6514}" destId="{3D42A74E-0F35-4693-9830-3B2093A0A7A9}" srcOrd="0" destOrd="0" presId="urn:microsoft.com/office/officeart/2005/8/layout/process1"/>
    <dgm:cxn modelId="{E4A2B1B2-8D7D-45BE-B556-C21F116CACA4}" type="presParOf" srcId="{5EA2CB15-59DD-42B4-9DE2-499231DF6514}" destId="{E290C4C4-6684-4997-A413-8325C6C855BC}" srcOrd="1" destOrd="0" presId="urn:microsoft.com/office/officeart/2005/8/layout/process1"/>
    <dgm:cxn modelId="{BB00246A-9A92-4794-B09E-73BF26EBF40D}" type="presParOf" srcId="{E290C4C4-6684-4997-A413-8325C6C855BC}" destId="{831D1423-1219-44B7-9822-954EDE54F0E7}" srcOrd="0" destOrd="0" presId="urn:microsoft.com/office/officeart/2005/8/layout/process1"/>
    <dgm:cxn modelId="{7421D168-9835-458F-AD51-B2FEF671A2E1}" type="presParOf" srcId="{5EA2CB15-59DD-42B4-9DE2-499231DF6514}" destId="{59032011-F441-45D9-99A5-0E170FEEF113}" srcOrd="2" destOrd="0" presId="urn:microsoft.com/office/officeart/2005/8/layout/process1"/>
    <dgm:cxn modelId="{06459FBD-1E52-49CC-96DB-B5FD67A263A1}" type="presParOf" srcId="{5EA2CB15-59DD-42B4-9DE2-499231DF6514}" destId="{9212C28D-90D2-40A5-8E3B-9A52FBA920C0}" srcOrd="3" destOrd="0" presId="urn:microsoft.com/office/officeart/2005/8/layout/process1"/>
    <dgm:cxn modelId="{A685CA34-04FF-41C6-B2BF-BA003AC9A43F}" type="presParOf" srcId="{9212C28D-90D2-40A5-8E3B-9A52FBA920C0}" destId="{DB04857D-F95B-44F2-AB41-D4F1788EBF1E}" srcOrd="0" destOrd="0" presId="urn:microsoft.com/office/officeart/2005/8/layout/process1"/>
    <dgm:cxn modelId="{36247E35-AA8B-4392-B4CD-F552C9337A8F}" type="presParOf" srcId="{5EA2CB15-59DD-42B4-9DE2-499231DF6514}" destId="{AA71668B-6C89-48E7-A860-61C23C8CDDEA}" srcOrd="4" destOrd="0" presId="urn:microsoft.com/office/officeart/2005/8/layout/process1"/>
    <dgm:cxn modelId="{9B6B53C3-593D-4122-B49C-A4C22CCD21EB}" type="presParOf" srcId="{5EA2CB15-59DD-42B4-9DE2-499231DF6514}" destId="{2B2AB985-40C7-48A8-A276-B4B356B170E6}" srcOrd="5" destOrd="0" presId="urn:microsoft.com/office/officeart/2005/8/layout/process1"/>
    <dgm:cxn modelId="{D88B22F2-00F2-4A72-A42E-590DD709D639}" type="presParOf" srcId="{2B2AB985-40C7-48A8-A276-B4B356B170E6}" destId="{8123BD40-A447-4023-9319-08604E0E3F16}" srcOrd="0" destOrd="0" presId="urn:microsoft.com/office/officeart/2005/8/layout/process1"/>
    <dgm:cxn modelId="{2D1591F7-B90B-4720-AC4D-AEED3D8C6384}" type="presParOf" srcId="{5EA2CB15-59DD-42B4-9DE2-499231DF6514}" destId="{B420F137-CADD-4928-86B7-9BFE37B64B2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3792C-8DF6-47CA-87F1-0CD95C8BED0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E573DDC-AC19-4002-94FF-267F8689EEF2}">
      <dgm:prSet phldrT="[Text]" custT="1"/>
      <dgm:spPr>
        <a:xfrm>
          <a:off x="0" y="59656"/>
          <a:ext cx="1279331" cy="767599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‘refer’</a:t>
          </a:r>
        </a:p>
      </dgm:t>
    </dgm:pt>
    <dgm:pt modelId="{2AEE20C1-CC8B-46F2-A63B-A8AA95BC52A5}" type="parTrans" cxnId="{173D18D8-49D9-41D2-B4AC-34AD9C6AC43A}">
      <dgm:prSet/>
      <dgm:spPr/>
      <dgm:t>
        <a:bodyPr/>
        <a:lstStyle/>
        <a:p>
          <a:endParaRPr lang="en-GB"/>
        </a:p>
      </dgm:t>
    </dgm:pt>
    <dgm:pt modelId="{DB11488A-991D-4740-A7DE-440DAD53A222}" type="sibTrans" cxnId="{173D18D8-49D9-41D2-B4AC-34AD9C6AC43A}">
      <dgm:prSet/>
      <dgm:spPr>
        <a:xfrm rot="5019">
          <a:off x="1394553" y="286099"/>
          <a:ext cx="244269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426DE6-BF7B-4404-9DDA-73F766943C5A}">
      <dgm:prSet phldrT="[Text]" custT="1"/>
      <dgm:spPr>
        <a:xfrm>
          <a:off x="3585055" y="59817"/>
          <a:ext cx="1279331" cy="767599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gm:t>
    </dgm:pt>
    <dgm:pt modelId="{FF97D4CA-FB65-4AB4-B408-6C2ED395A3BF}" type="parTrans" cxnId="{85CDC01B-D8E9-4B32-9CAA-7C554041AFF5}">
      <dgm:prSet/>
      <dgm:spPr/>
      <dgm:t>
        <a:bodyPr/>
        <a:lstStyle/>
        <a:p>
          <a:endParaRPr lang="en-GB"/>
        </a:p>
      </dgm:t>
    </dgm:pt>
    <dgm:pt modelId="{98791755-2FA5-4A9B-91CD-F5250017A761}" type="sibTrans" cxnId="{85CDC01B-D8E9-4B32-9CAA-7C554041AFF5}">
      <dgm:prSet/>
      <dgm:spPr>
        <a:xfrm>
          <a:off x="4992320" y="284980"/>
          <a:ext cx="271218" cy="31727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FABA75-5F90-44BB-AAE1-077231A3F868}">
      <dgm:prSet phldrT="[Text]" custT="1"/>
      <dgm:spPr>
        <a:xfrm>
          <a:off x="5376120" y="59817"/>
          <a:ext cx="1279331" cy="767599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‘send’ – referral sent to pharmacy</a:t>
          </a:r>
        </a:p>
      </dgm:t>
    </dgm:pt>
    <dgm:pt modelId="{369481D9-CE8C-44C9-96F7-B64E52BEE7A1}" type="sibTrans" cxnId="{7D0DA7C1-1837-469A-B90E-ECB842317BB5}">
      <dgm:prSet/>
      <dgm:spPr/>
      <dgm:t>
        <a:bodyPr/>
        <a:lstStyle/>
        <a:p>
          <a:endParaRPr lang="en-GB"/>
        </a:p>
      </dgm:t>
    </dgm:pt>
    <dgm:pt modelId="{F955CB2E-743B-4E31-A3FD-629211EB9E3C}" type="parTrans" cxnId="{7D0DA7C1-1837-469A-B90E-ECB842317BB5}">
      <dgm:prSet/>
      <dgm:spPr/>
      <dgm:t>
        <a:bodyPr/>
        <a:lstStyle/>
        <a:p>
          <a:endParaRPr lang="en-GB"/>
        </a:p>
      </dgm:t>
    </dgm:pt>
    <dgm:pt modelId="{5EA2CB15-59DD-42B4-9DE2-499231DF6514}" type="pres">
      <dgm:prSet presAssocID="{8803792C-8DF6-47CA-87F1-0CD95C8BED08}" presName="Name0" presStyleCnt="0">
        <dgm:presLayoutVars>
          <dgm:dir/>
          <dgm:resizeHandles val="exact"/>
        </dgm:presLayoutVars>
      </dgm:prSet>
      <dgm:spPr/>
    </dgm:pt>
    <dgm:pt modelId="{3D42A74E-0F35-4693-9830-3B2093A0A7A9}" type="pres">
      <dgm:prSet presAssocID="{6E573DDC-AC19-4002-94FF-267F8689EEF2}" presName="node" presStyleLbl="node1" presStyleIdx="0" presStyleCnt="3" custScaleX="99460" custLinFactNeighborX="-442">
        <dgm:presLayoutVars>
          <dgm:bulletEnabled val="1"/>
        </dgm:presLayoutVars>
      </dgm:prSet>
      <dgm:spPr/>
    </dgm:pt>
    <dgm:pt modelId="{E290C4C4-6684-4997-A413-8325C6C855BC}" type="pres">
      <dgm:prSet presAssocID="{DB11488A-991D-4740-A7DE-440DAD53A222}" presName="sibTrans" presStyleLbl="sibTrans2D1" presStyleIdx="0" presStyleCnt="2"/>
      <dgm:spPr/>
    </dgm:pt>
    <dgm:pt modelId="{831D1423-1219-44B7-9822-954EDE54F0E7}" type="pres">
      <dgm:prSet presAssocID="{DB11488A-991D-4740-A7DE-440DAD53A222}" presName="connectorText" presStyleLbl="sibTrans2D1" presStyleIdx="0" presStyleCnt="2"/>
      <dgm:spPr/>
    </dgm:pt>
    <dgm:pt modelId="{AA71668B-6C89-48E7-A860-61C23C8CDDEA}" type="pres">
      <dgm:prSet presAssocID="{24426DE6-BF7B-4404-9DDA-73F766943C5A}" presName="node" presStyleLbl="node1" presStyleIdx="1" presStyleCnt="3" custScaleX="105221">
        <dgm:presLayoutVars>
          <dgm:bulletEnabled val="1"/>
        </dgm:presLayoutVars>
      </dgm:prSet>
      <dgm:spPr/>
    </dgm:pt>
    <dgm:pt modelId="{2B2AB985-40C7-48A8-A276-B4B356B170E6}" type="pres">
      <dgm:prSet presAssocID="{98791755-2FA5-4A9B-91CD-F5250017A761}" presName="sibTrans" presStyleLbl="sibTrans2D1" presStyleIdx="1" presStyleCnt="2"/>
      <dgm:spPr/>
    </dgm:pt>
    <dgm:pt modelId="{8123BD40-A447-4023-9319-08604E0E3F16}" type="pres">
      <dgm:prSet presAssocID="{98791755-2FA5-4A9B-91CD-F5250017A761}" presName="connectorText" presStyleLbl="sibTrans2D1" presStyleIdx="1" presStyleCnt="2"/>
      <dgm:spPr/>
    </dgm:pt>
    <dgm:pt modelId="{B420F137-CADD-4928-86B7-9BFE37B64B2E}" type="pres">
      <dgm:prSet presAssocID="{2DFABA75-5F90-44BB-AAE1-077231A3F868}" presName="node" presStyleLbl="node1" presStyleIdx="2" presStyleCnt="3" custScaleX="99206">
        <dgm:presLayoutVars>
          <dgm:bulletEnabled val="1"/>
        </dgm:presLayoutVars>
      </dgm:prSet>
      <dgm:spPr/>
    </dgm:pt>
  </dgm:ptLst>
  <dgm:cxnLst>
    <dgm:cxn modelId="{8A33A90D-84D1-4096-9C6B-6C7895AC824F}" type="presOf" srcId="{98791755-2FA5-4A9B-91CD-F5250017A761}" destId="{8123BD40-A447-4023-9319-08604E0E3F16}" srcOrd="1" destOrd="0" presId="urn:microsoft.com/office/officeart/2005/8/layout/process1"/>
    <dgm:cxn modelId="{85CDC01B-D8E9-4B32-9CAA-7C554041AFF5}" srcId="{8803792C-8DF6-47CA-87F1-0CD95C8BED08}" destId="{24426DE6-BF7B-4404-9DDA-73F766943C5A}" srcOrd="1" destOrd="0" parTransId="{FF97D4CA-FB65-4AB4-B408-6C2ED395A3BF}" sibTransId="{98791755-2FA5-4A9B-91CD-F5250017A761}"/>
    <dgm:cxn modelId="{425AD424-2EA8-401C-8444-CFB2C4FEDD8A}" type="presOf" srcId="{DB11488A-991D-4740-A7DE-440DAD53A222}" destId="{831D1423-1219-44B7-9822-954EDE54F0E7}" srcOrd="1" destOrd="0" presId="urn:microsoft.com/office/officeart/2005/8/layout/process1"/>
    <dgm:cxn modelId="{0E9A3537-1FB4-4C39-AB81-DCEF0B321E0D}" type="presOf" srcId="{2DFABA75-5F90-44BB-AAE1-077231A3F868}" destId="{B420F137-CADD-4928-86B7-9BFE37B64B2E}" srcOrd="0" destOrd="0" presId="urn:microsoft.com/office/officeart/2005/8/layout/process1"/>
    <dgm:cxn modelId="{D917A769-3C60-44B6-AD7B-2DAC4FD985F4}" type="presOf" srcId="{98791755-2FA5-4A9B-91CD-F5250017A761}" destId="{2B2AB985-40C7-48A8-A276-B4B356B170E6}" srcOrd="0" destOrd="0" presId="urn:microsoft.com/office/officeart/2005/8/layout/process1"/>
    <dgm:cxn modelId="{4A095491-91FD-45C7-A303-FFE40709CFED}" type="presOf" srcId="{6E573DDC-AC19-4002-94FF-267F8689EEF2}" destId="{3D42A74E-0F35-4693-9830-3B2093A0A7A9}" srcOrd="0" destOrd="0" presId="urn:microsoft.com/office/officeart/2005/8/layout/process1"/>
    <dgm:cxn modelId="{D789C5B8-6D7E-4A5B-ACED-7F2E8711A5F3}" type="presOf" srcId="{8803792C-8DF6-47CA-87F1-0CD95C8BED08}" destId="{5EA2CB15-59DD-42B4-9DE2-499231DF6514}" srcOrd="0" destOrd="0" presId="urn:microsoft.com/office/officeart/2005/8/layout/process1"/>
    <dgm:cxn modelId="{7D0DA7C1-1837-469A-B90E-ECB842317BB5}" srcId="{8803792C-8DF6-47CA-87F1-0CD95C8BED08}" destId="{2DFABA75-5F90-44BB-AAE1-077231A3F868}" srcOrd="2" destOrd="0" parTransId="{F955CB2E-743B-4E31-A3FD-629211EB9E3C}" sibTransId="{369481D9-CE8C-44C9-96F7-B64E52BEE7A1}"/>
    <dgm:cxn modelId="{173D18D8-49D9-41D2-B4AC-34AD9C6AC43A}" srcId="{8803792C-8DF6-47CA-87F1-0CD95C8BED08}" destId="{6E573DDC-AC19-4002-94FF-267F8689EEF2}" srcOrd="0" destOrd="0" parTransId="{2AEE20C1-CC8B-46F2-A63B-A8AA95BC52A5}" sibTransId="{DB11488A-991D-4740-A7DE-440DAD53A222}"/>
    <dgm:cxn modelId="{9682F4DB-A950-416A-8430-45DD480B4C09}" type="presOf" srcId="{DB11488A-991D-4740-A7DE-440DAD53A222}" destId="{E290C4C4-6684-4997-A413-8325C6C855BC}" srcOrd="0" destOrd="0" presId="urn:microsoft.com/office/officeart/2005/8/layout/process1"/>
    <dgm:cxn modelId="{80D866E9-BEC4-44BF-B4B7-6363FD8433BA}" type="presOf" srcId="{24426DE6-BF7B-4404-9DDA-73F766943C5A}" destId="{AA71668B-6C89-48E7-A860-61C23C8CDDEA}" srcOrd="0" destOrd="0" presId="urn:microsoft.com/office/officeart/2005/8/layout/process1"/>
    <dgm:cxn modelId="{F4F37740-8F4B-42E3-BCAB-0E482BFCCA04}" type="presParOf" srcId="{5EA2CB15-59DD-42B4-9DE2-499231DF6514}" destId="{3D42A74E-0F35-4693-9830-3B2093A0A7A9}" srcOrd="0" destOrd="0" presId="urn:microsoft.com/office/officeart/2005/8/layout/process1"/>
    <dgm:cxn modelId="{E4A2B1B2-8D7D-45BE-B556-C21F116CACA4}" type="presParOf" srcId="{5EA2CB15-59DD-42B4-9DE2-499231DF6514}" destId="{E290C4C4-6684-4997-A413-8325C6C855BC}" srcOrd="1" destOrd="0" presId="urn:microsoft.com/office/officeart/2005/8/layout/process1"/>
    <dgm:cxn modelId="{BB00246A-9A92-4794-B09E-73BF26EBF40D}" type="presParOf" srcId="{E290C4C4-6684-4997-A413-8325C6C855BC}" destId="{831D1423-1219-44B7-9822-954EDE54F0E7}" srcOrd="0" destOrd="0" presId="urn:microsoft.com/office/officeart/2005/8/layout/process1"/>
    <dgm:cxn modelId="{36247E35-AA8B-4392-B4CD-F552C9337A8F}" type="presParOf" srcId="{5EA2CB15-59DD-42B4-9DE2-499231DF6514}" destId="{AA71668B-6C89-48E7-A860-61C23C8CDDEA}" srcOrd="2" destOrd="0" presId="urn:microsoft.com/office/officeart/2005/8/layout/process1"/>
    <dgm:cxn modelId="{9B6B53C3-593D-4122-B49C-A4C22CCD21EB}" type="presParOf" srcId="{5EA2CB15-59DD-42B4-9DE2-499231DF6514}" destId="{2B2AB985-40C7-48A8-A276-B4B356B170E6}" srcOrd="3" destOrd="0" presId="urn:microsoft.com/office/officeart/2005/8/layout/process1"/>
    <dgm:cxn modelId="{D88B22F2-00F2-4A72-A42E-590DD709D639}" type="presParOf" srcId="{2B2AB985-40C7-48A8-A276-B4B356B170E6}" destId="{8123BD40-A447-4023-9319-08604E0E3F16}" srcOrd="0" destOrd="0" presId="urn:microsoft.com/office/officeart/2005/8/layout/process1"/>
    <dgm:cxn modelId="{2D1591F7-B90B-4720-AC4D-AEED3D8C6384}" type="presParOf" srcId="{5EA2CB15-59DD-42B4-9DE2-499231DF6514}" destId="{B420F137-CADD-4928-86B7-9BFE37B64B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A74E-0F35-4693-9830-3B2093A0A7A9}">
      <dsp:nvSpPr>
        <dsp:cNvPr id="0" name=""/>
        <dsp:cNvSpPr/>
      </dsp:nvSpPr>
      <dsp:spPr>
        <a:xfrm>
          <a:off x="2425" y="0"/>
          <a:ext cx="953902" cy="484505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up NHSmail</a:t>
          </a:r>
        </a:p>
      </dsp:txBody>
      <dsp:txXfrm>
        <a:off x="16616" y="14191"/>
        <a:ext cx="925520" cy="456123"/>
      </dsp:txXfrm>
    </dsp:sp>
    <dsp:sp modelId="{E290C4C4-6684-4997-A413-8325C6C855BC}">
      <dsp:nvSpPr>
        <dsp:cNvPr id="0" name=""/>
        <dsp:cNvSpPr/>
      </dsp:nvSpPr>
      <dsp:spPr>
        <a:xfrm>
          <a:off x="1042240" y="123968"/>
          <a:ext cx="182134" cy="236567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2240" y="171281"/>
        <a:ext cx="127494" cy="141941"/>
      </dsp:txXfrm>
    </dsp:sp>
    <dsp:sp modelId="{59032011-F441-45D9-99A5-0E170FEEF113}">
      <dsp:nvSpPr>
        <dsp:cNvPr id="0" name=""/>
        <dsp:cNvSpPr/>
      </dsp:nvSpPr>
      <dsp:spPr>
        <a:xfrm>
          <a:off x="1299977" y="0"/>
          <a:ext cx="953902" cy="484505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template</a:t>
          </a:r>
        </a:p>
      </dsp:txBody>
      <dsp:txXfrm>
        <a:off x="1314168" y="14191"/>
        <a:ext cx="925520" cy="456123"/>
      </dsp:txXfrm>
    </dsp:sp>
    <dsp:sp modelId="{9212C28D-90D2-40A5-8E3B-9A52FBA920C0}">
      <dsp:nvSpPr>
        <dsp:cNvPr id="0" name=""/>
        <dsp:cNvSpPr/>
      </dsp:nvSpPr>
      <dsp:spPr>
        <a:xfrm>
          <a:off x="2359293" y="123968"/>
          <a:ext cx="223477" cy="236567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9293" y="171281"/>
        <a:ext cx="156434" cy="141941"/>
      </dsp:txXfrm>
    </dsp:sp>
    <dsp:sp modelId="{6A945F62-C093-49AA-83F1-34512B11669B}">
      <dsp:nvSpPr>
        <dsp:cNvPr id="0" name=""/>
        <dsp:cNvSpPr/>
      </dsp:nvSpPr>
      <dsp:spPr>
        <a:xfrm>
          <a:off x="2675535" y="0"/>
          <a:ext cx="953902" cy="484505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sp:txBody>
      <dsp:txXfrm>
        <a:off x="2689726" y="14191"/>
        <a:ext cx="925520" cy="456123"/>
      </dsp:txXfrm>
    </dsp:sp>
    <dsp:sp modelId="{A55E0823-9137-482D-9F94-75C1A63D2D07}">
      <dsp:nvSpPr>
        <dsp:cNvPr id="0" name=""/>
        <dsp:cNvSpPr/>
      </dsp:nvSpPr>
      <dsp:spPr>
        <a:xfrm>
          <a:off x="3724828" y="123968"/>
          <a:ext cx="202227" cy="236567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24828" y="171281"/>
        <a:ext cx="141559" cy="141941"/>
      </dsp:txXfrm>
    </dsp:sp>
    <dsp:sp modelId="{B420F137-CADD-4928-86B7-9BFE37B64B2E}">
      <dsp:nvSpPr>
        <dsp:cNvPr id="0" name=""/>
        <dsp:cNvSpPr/>
      </dsp:nvSpPr>
      <dsp:spPr>
        <a:xfrm>
          <a:off x="4010999" y="0"/>
          <a:ext cx="953902" cy="484505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email to pharmacy</a:t>
          </a:r>
        </a:p>
      </dsp:txBody>
      <dsp:txXfrm>
        <a:off x="4025190" y="14191"/>
        <a:ext cx="925520" cy="456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A74E-0F35-4693-9830-3B2093A0A7A9}">
      <dsp:nvSpPr>
        <dsp:cNvPr id="0" name=""/>
        <dsp:cNvSpPr/>
      </dsp:nvSpPr>
      <dsp:spPr>
        <a:xfrm>
          <a:off x="0" y="0"/>
          <a:ext cx="952638" cy="564515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Open webpage/portal</a:t>
          </a:r>
        </a:p>
      </dsp:txBody>
      <dsp:txXfrm>
        <a:off x="16534" y="16534"/>
        <a:ext cx="919570" cy="531447"/>
      </dsp:txXfrm>
    </dsp:sp>
    <dsp:sp modelId="{E290C4C4-6684-4997-A413-8325C6C855BC}">
      <dsp:nvSpPr>
        <dsp:cNvPr id="0" name=""/>
        <dsp:cNvSpPr/>
      </dsp:nvSpPr>
      <dsp:spPr>
        <a:xfrm>
          <a:off x="1038437" y="164130"/>
          <a:ext cx="181892" cy="236254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38437" y="211381"/>
        <a:ext cx="127324" cy="141752"/>
      </dsp:txXfrm>
    </dsp:sp>
    <dsp:sp modelId="{59032011-F441-45D9-99A5-0E170FEEF113}">
      <dsp:nvSpPr>
        <dsp:cNvPr id="0" name=""/>
        <dsp:cNvSpPr/>
      </dsp:nvSpPr>
      <dsp:spPr>
        <a:xfrm>
          <a:off x="1295831" y="0"/>
          <a:ext cx="952638" cy="564515"/>
        </a:xfrm>
        <a:prstGeom prst="roundRect">
          <a:avLst>
            <a:gd name="adj" fmla="val 1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Complete referral information</a:t>
          </a:r>
        </a:p>
      </dsp:txBody>
      <dsp:txXfrm>
        <a:off x="1312365" y="16534"/>
        <a:ext cx="919570" cy="531447"/>
      </dsp:txXfrm>
    </dsp:sp>
    <dsp:sp modelId="{9212C28D-90D2-40A5-8E3B-9A52FBA920C0}">
      <dsp:nvSpPr>
        <dsp:cNvPr id="0" name=""/>
        <dsp:cNvSpPr/>
      </dsp:nvSpPr>
      <dsp:spPr>
        <a:xfrm>
          <a:off x="2353745" y="164130"/>
          <a:ext cx="223181" cy="236254"/>
        </a:xfrm>
        <a:prstGeom prst="rightArrow">
          <a:avLst>
            <a:gd name="adj1" fmla="val 60000"/>
            <a:gd name="adj2" fmla="val 50000"/>
          </a:avLst>
        </a:prstGeom>
        <a:solidFill>
          <a:srgbClr val="76869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3745" y="211381"/>
        <a:ext cx="156227" cy="141752"/>
      </dsp:txXfrm>
    </dsp:sp>
    <dsp:sp modelId="{AA71668B-6C89-48E7-A860-61C23C8CDDEA}">
      <dsp:nvSpPr>
        <dsp:cNvPr id="0" name=""/>
        <dsp:cNvSpPr/>
      </dsp:nvSpPr>
      <dsp:spPr>
        <a:xfrm>
          <a:off x="2669567" y="0"/>
          <a:ext cx="952638" cy="564515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sp:txBody>
      <dsp:txXfrm>
        <a:off x="2686101" y="16534"/>
        <a:ext cx="919570" cy="531447"/>
      </dsp:txXfrm>
    </dsp:sp>
    <dsp:sp modelId="{2B2AB985-40C7-48A8-A276-B4B356B170E6}">
      <dsp:nvSpPr>
        <dsp:cNvPr id="0" name=""/>
        <dsp:cNvSpPr/>
      </dsp:nvSpPr>
      <dsp:spPr>
        <a:xfrm>
          <a:off x="3717470" y="164130"/>
          <a:ext cx="201959" cy="236254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17470" y="211381"/>
        <a:ext cx="141371" cy="141752"/>
      </dsp:txXfrm>
    </dsp:sp>
    <dsp:sp modelId="{B420F137-CADD-4928-86B7-9BFE37B64B2E}">
      <dsp:nvSpPr>
        <dsp:cNvPr id="0" name=""/>
        <dsp:cNvSpPr/>
      </dsp:nvSpPr>
      <dsp:spPr>
        <a:xfrm>
          <a:off x="4003262" y="0"/>
          <a:ext cx="952638" cy="564515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Send referral to pharmacy</a:t>
          </a:r>
        </a:p>
      </dsp:txBody>
      <dsp:txXfrm>
        <a:off x="4019796" y="16534"/>
        <a:ext cx="919570" cy="531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A74E-0F35-4693-9830-3B2093A0A7A9}">
      <dsp:nvSpPr>
        <dsp:cNvPr id="0" name=""/>
        <dsp:cNvSpPr/>
      </dsp:nvSpPr>
      <dsp:spPr>
        <a:xfrm>
          <a:off x="0" y="0"/>
          <a:ext cx="937018" cy="564515"/>
        </a:xfrm>
        <a:prstGeom prst="roundRect">
          <a:avLst>
            <a:gd name="adj" fmla="val 1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‘refer’</a:t>
          </a:r>
        </a:p>
      </dsp:txBody>
      <dsp:txXfrm>
        <a:off x="16534" y="16534"/>
        <a:ext cx="903950" cy="531447"/>
      </dsp:txXfrm>
    </dsp:sp>
    <dsp:sp modelId="{E290C4C4-6684-4997-A413-8325C6C855BC}">
      <dsp:nvSpPr>
        <dsp:cNvPr id="0" name=""/>
        <dsp:cNvSpPr/>
      </dsp:nvSpPr>
      <dsp:spPr>
        <a:xfrm>
          <a:off x="1031644" y="165436"/>
          <a:ext cx="200608" cy="233642"/>
        </a:xfrm>
        <a:prstGeom prst="rightArrow">
          <a:avLst>
            <a:gd name="adj1" fmla="val 60000"/>
            <a:gd name="adj2" fmla="val 50000"/>
          </a:avLst>
        </a:prstGeom>
        <a:solidFill>
          <a:srgbClr val="41B6E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31644" y="212164"/>
        <a:ext cx="140426" cy="140186"/>
      </dsp:txXfrm>
    </dsp:sp>
    <dsp:sp modelId="{AA71668B-6C89-48E7-A860-61C23C8CDDEA}">
      <dsp:nvSpPr>
        <dsp:cNvPr id="0" name=""/>
        <dsp:cNvSpPr/>
      </dsp:nvSpPr>
      <dsp:spPr>
        <a:xfrm>
          <a:off x="1315524" y="0"/>
          <a:ext cx="991293" cy="564515"/>
        </a:xfrm>
        <a:prstGeom prst="roundRect">
          <a:avLst>
            <a:gd name="adj" fmla="val 1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 pharmacy to send to</a:t>
          </a:r>
        </a:p>
      </dsp:txBody>
      <dsp:txXfrm>
        <a:off x="1332058" y="16534"/>
        <a:ext cx="958225" cy="531447"/>
      </dsp:txXfrm>
    </dsp:sp>
    <dsp:sp modelId="{2B2AB985-40C7-48A8-A276-B4B356B170E6}">
      <dsp:nvSpPr>
        <dsp:cNvPr id="0" name=""/>
        <dsp:cNvSpPr/>
      </dsp:nvSpPr>
      <dsp:spPr>
        <a:xfrm>
          <a:off x="2401028" y="165436"/>
          <a:ext cx="199726" cy="233642"/>
        </a:xfrm>
        <a:prstGeom prst="rightArrow">
          <a:avLst>
            <a:gd name="adj1" fmla="val 60000"/>
            <a:gd name="adj2" fmla="val 50000"/>
          </a:avLst>
        </a:prstGeom>
        <a:solidFill>
          <a:srgbClr val="00A49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01028" y="212164"/>
        <a:ext cx="139808" cy="140186"/>
      </dsp:txXfrm>
    </dsp:sp>
    <dsp:sp modelId="{B420F137-CADD-4928-86B7-9BFE37B64B2E}">
      <dsp:nvSpPr>
        <dsp:cNvPr id="0" name=""/>
        <dsp:cNvSpPr/>
      </dsp:nvSpPr>
      <dsp:spPr>
        <a:xfrm>
          <a:off x="2683659" y="0"/>
          <a:ext cx="934625" cy="564515"/>
        </a:xfrm>
        <a:prstGeom prst="roundRect">
          <a:avLst>
            <a:gd name="adj" fmla="val 10000"/>
          </a:avLst>
        </a:prstGeom>
        <a:solidFill>
          <a:srgbClr val="0067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Click ‘send’ – referral sent to pharmacy</a:t>
          </a:r>
        </a:p>
      </dsp:txBody>
      <dsp:txXfrm>
        <a:off x="2700193" y="16534"/>
        <a:ext cx="901557" cy="53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535E-AF60-44CD-AEEE-D31635DB47FF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9FE26-BA98-46B2-BC24-7FC622D01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0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3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0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primary-care/pharmacy/community-pharmacist-consultation-service/gp-referral-to-nhs-community-pharmacist-consultation-service-bristol-north-somerset-and-south-gloucestershire-pilot/" TargetMode="External"/><Relationship Id="rId13" Type="http://schemas.openxmlformats.org/officeDocument/2006/relationships/hyperlink" Target="https://future.nhs.uk/P_C_N/view?objectID=86646917" TargetMode="External"/><Relationship Id="rId3" Type="http://schemas.openxmlformats.org/officeDocument/2006/relationships/hyperlink" Target="https://www.england.nhs.uk/publication/nhs-community-pharmacist-consultation-service-toolkit-for-GP-PCN-staff/" TargetMode="External"/><Relationship Id="rId7" Type="http://schemas.openxmlformats.org/officeDocument/2006/relationships/hyperlink" Target="https://www.england.nhs.uk/primary-care/pharmacy/community-pharmacist-consultation-service/" TargetMode="External"/><Relationship Id="rId12" Type="http://schemas.openxmlformats.org/officeDocument/2006/relationships/hyperlink" Target="https://future.nhs.uk/P_C_N/view?objectID=86426213" TargetMode="External"/><Relationship Id="rId2" Type="http://schemas.openxmlformats.org/officeDocument/2006/relationships/hyperlink" Target="https://www.england.nhs.uk/publication/advanced-service-specification-nhs-community-pharmacist-consultation-servic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uture.nhs.uk/P_C_N/view?objectID=86646469" TargetMode="External"/><Relationship Id="rId11" Type="http://schemas.openxmlformats.org/officeDocument/2006/relationships/hyperlink" Target="https://media.pharmoutcomes.org/video.php?name=PharmRefer-2021_Update" TargetMode="External"/><Relationship Id="rId5" Type="http://schemas.openxmlformats.org/officeDocument/2006/relationships/hyperlink" Target="https://www.england.nhs.uk/primary-care/pharmacy/community-pharmacy-contractual-framework/referring-minor-illness-patients-to-a-community-pharmacist/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s://www.youtube.com/watch?v=pyQUfUR2lz0&amp;feature=youtu.be" TargetMode="External"/><Relationship Id="rId4" Type="http://schemas.openxmlformats.org/officeDocument/2006/relationships/hyperlink" Target="https://future.nhs.uk/connect.ti/P_C_N/view?objectID=23803280" TargetMode="External"/><Relationship Id="rId9" Type="http://schemas.openxmlformats.org/officeDocument/2006/relationships/hyperlink" Target="https://future.nhs.uk/P_C_N/view?objectID=27904240" TargetMode="External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893779"/>
            <a:ext cx="10363200" cy="3243829"/>
          </a:xfrm>
        </p:spPr>
        <p:txBody>
          <a:bodyPr/>
          <a:lstStyle/>
          <a:p>
            <a:r>
              <a:rPr lang="en-GB" altLang="en-US" sz="4800" dirty="0"/>
              <a:t>General Practice referral to the</a:t>
            </a:r>
            <a:br>
              <a:rPr lang="en-GB" altLang="en-US" sz="4800" dirty="0"/>
            </a:br>
            <a:r>
              <a:rPr lang="en-GB" altLang="en-US" sz="4800" dirty="0"/>
              <a:t>NHS Community Pharmacist Consultation Service (CPCS)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2081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6469-F072-4DD0-BC1C-46641FB1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98" y="257889"/>
            <a:ext cx="9865096" cy="1426170"/>
          </a:xfrm>
        </p:spPr>
        <p:txBody>
          <a:bodyPr/>
          <a:lstStyle/>
          <a:p>
            <a:r>
              <a:rPr lang="en-GB" dirty="0"/>
              <a:t>NHS resources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FB69-CF2D-4F63-8528-B6E708A0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018" y="1844824"/>
            <a:ext cx="4333597" cy="4104456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0A7673-3E75-47D1-BE45-E91EF703227F}"/>
              </a:ext>
            </a:extLst>
          </p:cNvPr>
          <p:cNvSpPr txBox="1">
            <a:spLocks/>
          </p:cNvSpPr>
          <p:nvPr/>
        </p:nvSpPr>
        <p:spPr>
          <a:xfrm>
            <a:off x="441598" y="1800330"/>
            <a:ext cx="3305291" cy="429282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3300" b="1" dirty="0">
                <a:solidFill>
                  <a:srgbClr val="5196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GP/ PCN toolkit</a:t>
            </a:r>
            <a:r>
              <a:rPr lang="en-GB" sz="3300" b="1" dirty="0">
                <a:solidFill>
                  <a:srgbClr val="519680"/>
                </a:solidFill>
              </a:rPr>
              <a:t>: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Aims and intended outcomes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A description of the GP Referral Pathway how it works and the patient journey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Process for making referrals including how the digital elements may work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Information included in the referral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PCN engagement and governance arrangements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Communications materials to help support practices in their messaging to patients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Tips for liaising with patients </a:t>
            </a:r>
          </a:p>
          <a:p>
            <a:pPr indent="-161925">
              <a:buClr>
                <a:srgbClr val="519680"/>
              </a:buClr>
            </a:pPr>
            <a:r>
              <a:rPr lang="en-GB" sz="2500" dirty="0"/>
              <a:t>Who is available to support</a:t>
            </a:r>
          </a:p>
          <a:p>
            <a:pPr marL="0" indent="0">
              <a:buNone/>
            </a:pPr>
            <a:endParaRPr lang="en-GB" sz="2200" b="1" dirty="0">
              <a:solidFill>
                <a:srgbClr val="0000FF"/>
              </a:solidFill>
              <a:latin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rgbClr val="519680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</a:t>
            </a: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519680"/>
                </a:solidFill>
                <a:effectLst/>
                <a:uLnTx/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CPCS Platform in FutureNHS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5196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Useful contacts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Resources for both general practice, PCN and pharmacy staff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Pilot information and case studies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Recordings of national webinars (RCGP, PCPA, PMA and NHSE&amp;I)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333333"/>
                </a:solidFill>
                <a:effectLst/>
              </a:rPr>
              <a:t>Comms support and discussion forum</a:t>
            </a:r>
          </a:p>
          <a:p>
            <a:pPr indent="-161925" algn="l" fontAlgn="base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33333"/>
                </a:solidFill>
              </a:rPr>
              <a:t>Pharmacy resources</a:t>
            </a:r>
          </a:p>
          <a:p>
            <a:pPr marL="180975" indent="0" algn="l" fontAlgn="base">
              <a:buClr>
                <a:srgbClr val="519680"/>
              </a:buClr>
              <a:buNone/>
            </a:pPr>
            <a:endParaRPr lang="en-US" sz="250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ACF81-C9D2-44A2-A59C-6D5271EE988A}"/>
              </a:ext>
            </a:extLst>
          </p:cNvPr>
          <p:cNvSpPr/>
          <p:nvPr/>
        </p:nvSpPr>
        <p:spPr>
          <a:xfrm>
            <a:off x="7307018" y="1715849"/>
            <a:ext cx="358695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51968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England and NHS Improvement website</a:t>
            </a:r>
            <a:endParaRPr lang="en-GB" sz="1400" b="1" dirty="0">
              <a:solidFill>
                <a:srgbClr val="519680"/>
              </a:solidFill>
            </a:endParaRPr>
          </a:p>
          <a:p>
            <a:endParaRPr lang="en-GB" sz="1000" b="1" dirty="0">
              <a:solidFill>
                <a:srgbClr val="519680"/>
              </a:solidFill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: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Useful answers to common questions, drawing on learning from pilots</a:t>
            </a:r>
          </a:p>
          <a:p>
            <a:endParaRPr lang="en-GB" sz="1000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Case studies</a:t>
            </a:r>
            <a:r>
              <a:rPr lang="en-GB" sz="1400" dirty="0">
                <a:solidFill>
                  <a:srgbClr val="519680"/>
                </a:solidFill>
                <a:cs typeface="Arial" panose="020B0604020202020204" pitchFamily="34" charset="0"/>
              </a:rPr>
              <a:t>:</a:t>
            </a:r>
            <a:endParaRPr lang="en-GB" sz="1400" dirty="0">
              <a:solidFill>
                <a:srgbClr val="519680"/>
              </a:solidFill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19680"/>
                </a:solidFill>
                <a:effectLst/>
                <a:uLnTx/>
                <a:uFillTx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CPCS case study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19680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GB" sz="1000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References:</a:t>
            </a: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CPCS Service Specification and Pharmacy Toolkit</a:t>
            </a:r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– updated to reflect the additional referral route in</a:t>
            </a:r>
          </a:p>
          <a:p>
            <a:endParaRPr lang="en-GB" sz="1000" b="1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Referral Information </a:t>
            </a:r>
            <a:endParaRPr lang="en-GB" sz="1400" b="1" dirty="0">
              <a:solidFill>
                <a:srgbClr val="51968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19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access video</a:t>
            </a:r>
            <a:endParaRPr lang="en-GB" sz="1400" dirty="0">
              <a:solidFill>
                <a:srgbClr val="51968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1968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GB" sz="1400" dirty="0">
                <a:solidFill>
                  <a:srgbClr val="519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harmrefer</a:t>
            </a:r>
            <a:endParaRPr lang="en-GB" sz="1400" dirty="0">
              <a:solidFill>
                <a:srgbClr val="51968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000" b="1" dirty="0">
              <a:cs typeface="Arial" panose="020B0604020202020204" pitchFamily="34" charset="0"/>
            </a:endParaRPr>
          </a:p>
          <a:p>
            <a:r>
              <a:rPr lang="en-US" sz="1400" b="1" i="0" dirty="0">
                <a:solidFill>
                  <a:srgbClr val="519680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and PCN Governance arrangements to support the GP referral pathway to NHS CPCS</a:t>
            </a:r>
            <a:endParaRPr lang="en-US" sz="1400" b="1" i="0" dirty="0">
              <a:solidFill>
                <a:srgbClr val="519680"/>
              </a:solidFill>
              <a:effectLst/>
            </a:endParaRPr>
          </a:p>
          <a:p>
            <a:endParaRPr lang="en-GB" sz="1000" b="1" dirty="0"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519680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 Checklist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one page reference guide to help support implementation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94314-DA25-438F-98E8-B098701024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3345" y="4792985"/>
            <a:ext cx="2576001" cy="635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14915-B28D-4049-8C8B-002FB8BA7A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6889" y="1800329"/>
            <a:ext cx="3428914" cy="24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59F5-E321-4871-ACE0-3A46E39A0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702" y="2797685"/>
            <a:ext cx="5253087" cy="2189095"/>
          </a:xfrm>
        </p:spPr>
        <p:txBody>
          <a:bodyPr/>
          <a:lstStyle/>
          <a:p>
            <a:r>
              <a:rPr lang="en-GB" sz="5400" dirty="0"/>
              <a:t>Questions and discussion</a:t>
            </a:r>
            <a:br>
              <a:rPr lang="en-GB" dirty="0"/>
            </a:br>
            <a:endParaRPr lang="en-GB" dirty="0"/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9A4D611A-5222-4F9D-A201-FE5DF176F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9765" y="2380268"/>
            <a:ext cx="2606512" cy="26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0D9-F1EE-4F60-B984-3E29682E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2F31-4ED8-4453-9C60-DA498A5E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1017224" cy="453650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19680"/>
              </a:buClr>
            </a:pPr>
            <a:r>
              <a:rPr lang="en-GB" dirty="0"/>
              <a:t>What is the CPCS (GP referral pathway)?</a:t>
            </a:r>
          </a:p>
          <a:p>
            <a:pPr>
              <a:buClr>
                <a:srgbClr val="519680"/>
              </a:buClr>
            </a:pPr>
            <a:r>
              <a:rPr lang="en-GB" dirty="0"/>
              <a:t>Findings from the GP referral pilots </a:t>
            </a:r>
          </a:p>
          <a:p>
            <a:pPr>
              <a:buClr>
                <a:srgbClr val="519680"/>
              </a:buClr>
            </a:pPr>
            <a:r>
              <a:rPr lang="en-GB" dirty="0"/>
              <a:t>How does the referral process work?</a:t>
            </a:r>
          </a:p>
          <a:p>
            <a:pPr>
              <a:buClr>
                <a:srgbClr val="519680"/>
              </a:buClr>
            </a:pPr>
            <a:r>
              <a:rPr lang="en-GB" dirty="0"/>
              <a:t>Referral routes to pharmacy</a:t>
            </a:r>
          </a:p>
          <a:p>
            <a:pPr>
              <a:buClr>
                <a:srgbClr val="519680"/>
              </a:buClr>
            </a:pPr>
            <a:r>
              <a:rPr lang="en-GB" dirty="0"/>
              <a:t>Examples of low acuity conditions for referral</a:t>
            </a:r>
          </a:p>
          <a:p>
            <a:pPr>
              <a:buClr>
                <a:srgbClr val="519680"/>
              </a:buClr>
            </a:pPr>
            <a:r>
              <a:rPr lang="en-US" dirty="0"/>
              <a:t>Key points for local consideration</a:t>
            </a:r>
            <a:endParaRPr lang="en-GB" dirty="0"/>
          </a:p>
          <a:p>
            <a:pPr>
              <a:buClr>
                <a:srgbClr val="519680"/>
              </a:buClr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</a:rPr>
              <a:t>NHS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Questions</a:t>
            </a:r>
          </a:p>
          <a:p>
            <a:pPr marL="0" indent="0">
              <a:buClr>
                <a:srgbClr val="519680"/>
              </a:buClr>
              <a:buNone/>
            </a:pP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81218-835E-48FD-B5CF-74D7918C7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186" y="2055043"/>
            <a:ext cx="2359854" cy="33512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8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62"/>
    </mc:Choice>
    <mc:Fallback xmlns="">
      <p:transition spd="slow" advTm="558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52B3-CFCA-469F-8204-60A81FCC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CPCS (GP referral pathway)?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060C-413C-4506-B162-800C6A40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78" y="1771650"/>
            <a:ext cx="9595109" cy="4177630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It follows on from the success of NHS CPCS referrals from NHS 111 for minor illness and urgent medicines supply in October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 additional referral pathway into the service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for minor illness was agreed as part of the Year 2 Community Pharmacy Contractual Framework (CPCF) deal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GP CPCS became part of the national service on 1st November 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To support low acuity conditions only – there are no GP referrals for urgent supply of medicines or appliances</a:t>
            </a:r>
          </a:p>
          <a:p>
            <a:pPr>
              <a:lnSpc>
                <a:spcPct val="120000"/>
              </a:lnSpc>
              <a:buClr>
                <a:srgbClr val="519680"/>
              </a:buClr>
              <a:defRPr/>
            </a:pPr>
            <a:r>
              <a:rPr lang="en-GB" sz="8000" dirty="0"/>
              <a:t>It is estimated that 6-8% of all GP consultations could be safely transferred to a community pharmacy for management of minor illness</a:t>
            </a:r>
          </a:p>
          <a:p>
            <a:pPr>
              <a:lnSpc>
                <a:spcPct val="120000"/>
              </a:lnSpc>
              <a:buClr>
                <a:srgbClr val="519680"/>
              </a:buClr>
              <a:defRPr/>
            </a:pPr>
            <a:r>
              <a:rPr lang="en-GB" sz="8000" dirty="0"/>
              <a:t>This could equate to around 55 appointments per GP practice each week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260B30-8D94-4C60-B25E-28120BB1E325}"/>
              </a:ext>
            </a:extLst>
          </p:cNvPr>
          <p:cNvSpPr/>
          <p:nvPr/>
        </p:nvSpPr>
        <p:spPr>
          <a:xfrm>
            <a:off x="893379" y="1771650"/>
            <a:ext cx="10405241" cy="1135849"/>
          </a:xfrm>
          <a:prstGeom prst="roundRect">
            <a:avLst/>
          </a:prstGeom>
          <a:solidFill>
            <a:srgbClr val="519680">
              <a:alpha val="49804"/>
            </a:srgbClr>
          </a:solidFill>
          <a:ln>
            <a:solidFill>
              <a:srgbClr val="519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It is a digital referral for a patient with a low acuity condition from a general practice to a community pharmacy saving an appointment at the practice for a minor illness assessment</a:t>
            </a:r>
          </a:p>
        </p:txBody>
      </p:sp>
      <p:pic>
        <p:nvPicPr>
          <p:cNvPr id="6" name="Graphic 5" descr="Medical with solid fill">
            <a:extLst>
              <a:ext uri="{FF2B5EF4-FFF2-40B4-BE49-F238E27FC236}">
                <a16:creationId xmlns:a16="http://schemas.microsoft.com/office/drawing/2014/main" id="{A9E4DDE0-E6C6-46A0-A258-AB97BEF7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9949" y="4810125"/>
            <a:ext cx="914400" cy="914400"/>
          </a:xfrm>
          <a:prstGeom prst="rect">
            <a:avLst/>
          </a:prstGeom>
        </p:spPr>
      </p:pic>
      <p:pic>
        <p:nvPicPr>
          <p:cNvPr id="10" name="Graphic 9" descr="Daily calendar with solid fill">
            <a:extLst>
              <a:ext uri="{FF2B5EF4-FFF2-40B4-BE49-F238E27FC236}">
                <a16:creationId xmlns:a16="http://schemas.microsoft.com/office/drawing/2014/main" id="{B9C03F57-4AF2-4C32-B6D3-3B5603051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9949" y="30361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81F1-B516-466A-A586-4AF099E3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70" y="265772"/>
            <a:ext cx="10113818" cy="1426170"/>
          </a:xfrm>
        </p:spPr>
        <p:txBody>
          <a:bodyPr/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Piloting the GP referral pathway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154F-B6F0-4817-85E3-FDABDEFD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867683"/>
            <a:ext cx="11017224" cy="4104456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 number of pilots were run across the country to test the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gp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referral pathway. Pilots areas were able to refer for a defined list of symptom groups as part of NHS CPCS and utilise a mixture of digital tools to deliver the service.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18FA95-2950-45AF-A0E8-1F1D372F2040}"/>
              </a:ext>
            </a:extLst>
          </p:cNvPr>
          <p:cNvCxnSpPr>
            <a:cxnSpLocks/>
          </p:cNvCxnSpPr>
          <p:nvPr/>
        </p:nvCxnSpPr>
        <p:spPr>
          <a:xfrm>
            <a:off x="485775" y="3395463"/>
            <a:ext cx="3963939" cy="14418"/>
          </a:xfrm>
          <a:prstGeom prst="line">
            <a:avLst/>
          </a:prstGeom>
          <a:noFill/>
          <a:ln w="28575" cap="flat" cmpd="sng" algn="ctr">
            <a:solidFill>
              <a:srgbClr val="519680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B2C349-62D7-4D4B-BE79-608379446E35}"/>
              </a:ext>
            </a:extLst>
          </p:cNvPr>
          <p:cNvCxnSpPr>
            <a:cxnSpLocks/>
          </p:cNvCxnSpPr>
          <p:nvPr/>
        </p:nvCxnSpPr>
        <p:spPr>
          <a:xfrm>
            <a:off x="6682409" y="3372604"/>
            <a:ext cx="4075044" cy="22859"/>
          </a:xfrm>
          <a:prstGeom prst="line">
            <a:avLst/>
          </a:prstGeom>
          <a:noFill/>
          <a:ln w="28575" cap="flat" cmpd="sng" algn="ctr">
            <a:solidFill>
              <a:srgbClr val="519680"/>
            </a:solidFill>
            <a:prstDash val="soli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6F7C826-263E-45BB-B4B7-349B36C6D429}"/>
              </a:ext>
            </a:extLst>
          </p:cNvPr>
          <p:cNvSpPr/>
          <p:nvPr/>
        </p:nvSpPr>
        <p:spPr>
          <a:xfrm>
            <a:off x="374670" y="3011992"/>
            <a:ext cx="4075044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en-GB" sz="1600" b="1" dirty="0">
                <a:solidFill>
                  <a:srgbClr val="519680"/>
                </a:solidFill>
                <a:latin typeface="Arial"/>
              </a:rPr>
              <a:t>The pilot sites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0B235-7C4A-45BF-A0D8-B7CA3B02D724}"/>
              </a:ext>
            </a:extLst>
          </p:cNvPr>
          <p:cNvSpPr/>
          <p:nvPr/>
        </p:nvSpPr>
        <p:spPr>
          <a:xfrm>
            <a:off x="374670" y="1691942"/>
            <a:ext cx="11442659" cy="1257736"/>
          </a:xfrm>
          <a:prstGeom prst="rect">
            <a:avLst/>
          </a:prstGeom>
          <a:solidFill>
            <a:sysClr val="window" lastClr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Pilots were run across the country to test the GP referral pathway </a:t>
            </a: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Practices were able to refer a defined list of symptom groups to the participating pharmacies</a:t>
            </a:r>
          </a:p>
          <a:p>
            <a:pPr marL="285750" indent="-285750"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triage and referral mechanisms at the practices varied across the pilot sites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87E599-6535-404E-A7DF-BC2DDF75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409" y="3585236"/>
            <a:ext cx="3309316" cy="28337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482B9D-3A39-4480-B9F3-F68F5BEAC6D9}"/>
              </a:ext>
            </a:extLst>
          </p:cNvPr>
          <p:cNvSpPr/>
          <p:nvPr/>
        </p:nvSpPr>
        <p:spPr>
          <a:xfrm>
            <a:off x="374669" y="3484961"/>
            <a:ext cx="2882881" cy="202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 sites were on-boarded in three tranches</a:t>
            </a:r>
          </a:p>
          <a:p>
            <a:pPr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defRPr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 demand from individual practices, tranche 3 sites proactively signed up to the pilot post COVID wave 1 (summer 2020) </a:t>
            </a:r>
          </a:p>
          <a:p>
            <a:pPr defTabSz="914377">
              <a:lnSpc>
                <a:spcPct val="120000"/>
              </a:lnSpc>
              <a:spcAft>
                <a:spcPts val="200"/>
              </a:spcAft>
              <a:buClr>
                <a:srgbClr val="519680"/>
              </a:buClr>
              <a:defRPr/>
            </a:pPr>
            <a:endParaRPr lang="en-GB" sz="900" dirty="0">
              <a:solidFill>
                <a:srgbClr val="425563">
                  <a:lumMod val="50000"/>
                </a:srgb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6B13A-F1FC-4AEA-AB50-DEEFE354AB34}"/>
              </a:ext>
            </a:extLst>
          </p:cNvPr>
          <p:cNvSpPr/>
          <p:nvPr/>
        </p:nvSpPr>
        <p:spPr>
          <a:xfrm>
            <a:off x="6605348" y="2949678"/>
            <a:ext cx="5071535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en-GB" sz="1600" b="1" dirty="0">
                <a:solidFill>
                  <a:srgbClr val="519680"/>
                </a:solidFill>
                <a:latin typeface="Arial"/>
              </a:rPr>
              <a:t>The pilot in numbers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DEEC9-0543-4E08-9AC3-A24B06A1295D}"/>
              </a:ext>
            </a:extLst>
          </p:cNvPr>
          <p:cNvSpPr txBox="1"/>
          <p:nvPr/>
        </p:nvSpPr>
        <p:spPr>
          <a:xfrm>
            <a:off x="6605348" y="3441027"/>
            <a:ext cx="5071535" cy="307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5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regions piloted the referral pathway across </a:t>
            </a:r>
            <a:r>
              <a:rPr lang="en-GB" sz="1400" b="1" dirty="0">
                <a:solidFill>
                  <a:srgbClr val="519680"/>
                </a:solidFill>
              </a:rPr>
              <a:t>19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CCGs and </a:t>
            </a:r>
            <a:r>
              <a:rPr lang="en-GB" sz="1400" b="1" dirty="0">
                <a:solidFill>
                  <a:srgbClr val="519680"/>
                </a:solidFill>
              </a:rPr>
              <a:t>47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PCNs 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10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 areas were made up of </a:t>
            </a:r>
            <a:r>
              <a:rPr lang="en-GB" sz="1400" b="1" dirty="0">
                <a:solidFill>
                  <a:srgbClr val="519680"/>
                </a:solidFill>
              </a:rPr>
              <a:t>126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 practices, </a:t>
            </a:r>
            <a:r>
              <a:rPr lang="en-GB" sz="1400" b="1" dirty="0">
                <a:solidFill>
                  <a:srgbClr val="519680"/>
                </a:solidFill>
              </a:rPr>
              <a:t>262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pharmacies and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b="1" dirty="0">
                <a:solidFill>
                  <a:srgbClr val="519680"/>
                </a:solidFill>
              </a:rPr>
              <a:t>1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hub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9,551</a:t>
            </a:r>
            <a:r>
              <a:rPr lang="en-GB" sz="1400" dirty="0">
                <a:solidFill>
                  <a:srgbClr val="425563">
                    <a:lumMod val="50000"/>
                  </a:srgb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referrals were made, with </a:t>
            </a:r>
            <a:r>
              <a:rPr lang="en-GB" sz="1400" b="1" dirty="0">
                <a:solidFill>
                  <a:srgbClr val="519680"/>
                </a:solidFill>
              </a:rPr>
              <a:t>88%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referrals completed by the pharmacist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were </a:t>
            </a:r>
            <a:r>
              <a:rPr lang="en-GB" sz="1400" b="1" dirty="0">
                <a:solidFill>
                  <a:srgbClr val="519680"/>
                </a:solidFill>
              </a:rPr>
              <a:t>2</a:t>
            </a:r>
            <a:r>
              <a:rPr lang="en-GB" sz="1400" b="1" dirty="0">
                <a:solidFill>
                  <a:srgbClr val="003087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 undertaken focusing on patient experience and GP practice staff/pharmacy feedback with </a:t>
            </a:r>
            <a:r>
              <a:rPr lang="en-GB" sz="1400" b="1" dirty="0">
                <a:solidFill>
                  <a:srgbClr val="519680"/>
                </a:solidFill>
              </a:rPr>
              <a:t>84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feedback interviews and over </a:t>
            </a:r>
            <a:r>
              <a:rPr lang="en-GB" sz="1400" b="1" dirty="0">
                <a:solidFill>
                  <a:srgbClr val="519680"/>
                </a:solidFill>
              </a:rPr>
              <a:t>250</a:t>
            </a:r>
            <a:r>
              <a:rPr lang="en-GB" sz="1400" dirty="0"/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 surveys returned</a:t>
            </a:r>
          </a:p>
          <a:p>
            <a:pPr marL="285750" indent="-285750" defTabSz="914377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19680"/>
                </a:solidFill>
              </a:rPr>
              <a:t>97%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patients said they would use the service again</a:t>
            </a:r>
          </a:p>
        </p:txBody>
      </p:sp>
    </p:spTree>
    <p:extLst>
      <p:ext uri="{BB962C8B-B14F-4D97-AF65-F5344CB8AC3E}">
        <p14:creationId xmlns:p14="http://schemas.microsoft.com/office/powerpoint/2010/main" val="7565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8E6E-4AA0-494C-8795-F493C1E2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F79F8C-E844-4EF3-9D4D-E57313A41359}"/>
              </a:ext>
            </a:extLst>
          </p:cNvPr>
          <p:cNvSpPr txBox="1">
            <a:spLocks/>
          </p:cNvSpPr>
          <p:nvPr/>
        </p:nvSpPr>
        <p:spPr>
          <a:xfrm>
            <a:off x="330426" y="424820"/>
            <a:ext cx="966788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EB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>
              <a:defRPr/>
            </a:pPr>
            <a:r>
              <a:rPr lang="en-GB" sz="4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Key findings from the evaluations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A7C4CE0-2CE6-4E37-BCB1-C233F00A2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584871"/>
              </p:ext>
            </p:extLst>
          </p:nvPr>
        </p:nvGraphicFramePr>
        <p:xfrm>
          <a:off x="396752" y="1027066"/>
          <a:ext cx="10091736" cy="515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956">
                  <a:extLst>
                    <a:ext uri="{9D8B030D-6E8A-4147-A177-3AD203B41FA5}">
                      <a16:colId xmlns:a16="http://schemas.microsoft.com/office/drawing/2014/main" val="3817915791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23494361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741243292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750773551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583381726"/>
                    </a:ext>
                  </a:extLst>
                </a:gridCol>
                <a:gridCol w="1681956">
                  <a:extLst>
                    <a:ext uri="{9D8B030D-6E8A-4147-A177-3AD203B41FA5}">
                      <a16:colId xmlns:a16="http://schemas.microsoft.com/office/drawing/2014/main" val="215393269"/>
                    </a:ext>
                  </a:extLst>
                </a:gridCol>
              </a:tblGrid>
              <a:tr h="1467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GP practice 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The role of the reception staff “care navigator”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was seen as key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in ensuring the adoption of the pathway through the use of steaming and simple protocols to identify patients for referral.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Understanding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the value of the pathway to the practice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as a whole was important to reinforce why reception teams choose NHS CPCS over an appointment with a member of the practice staff.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Practice staff were positive about the GP referral pathway to NHS CPCS, with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91% of respondents indicating they would recommend this service to other GP practices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 and 95% that they would recommend the service to friends and family.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Regular updates, refresher training, additional support materials and training on any new processes were suggested as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key processes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for any implementation of the service.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Respondents highlighted that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good communication between GP practices and community pharmacies is very important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 to support a streamlined service to ensure pharmacists are regularly reporting back any issues with the referral process and practice staff to work closely with pharmacy staff to ensure patients are supported.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706699"/>
                  </a:ext>
                </a:extLst>
              </a:tr>
              <a:tr h="1467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Pharmacist feedback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Data from pharmacies shows that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86% of people referred attended the pharmacy for a consultation</a:t>
                      </a:r>
                      <a:r>
                        <a:rPr lang="en-GB" sz="1000" dirty="0"/>
                        <a:t>. This was compared with findings for the NHS 111 referral pathway that showed a 61% attendance rate at the time of the evaluation.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The need to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increase patient awareness of the services </a:t>
                      </a:r>
                      <a:r>
                        <a:rPr lang="en-GB" sz="1000" dirty="0"/>
                        <a:t>that pharmacies can provide was highlighted.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73% of respondents indicated that the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process of arranging appointments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with referred patients fitted in with their daily processes very or fairly well.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The pathway is working well </a:t>
                      </a:r>
                      <a:r>
                        <a:rPr lang="en-GB" sz="1000" dirty="0"/>
                        <a:t>and has been received well by patients and staff – that is down to good communication.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Time is allocated </a:t>
                      </a:r>
                      <a:r>
                        <a:rPr lang="en-GB" sz="1000" dirty="0"/>
                        <a:t>to deal with these patients. The service is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convenient</a:t>
                      </a:r>
                      <a:r>
                        <a:rPr lang="en-GB" sz="1000" dirty="0"/>
                        <a:t> for patients and the pharmacy.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78187"/>
                  </a:ext>
                </a:extLst>
              </a:tr>
              <a:tr h="1467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Patient experience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Reassurance about the service, the clinical skills of the pharmacist and the escalation routes were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identified as important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to patients.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Patients cited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convenience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,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time-savings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and being able to fit appointments around working hours as reasons to use the service again.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Patients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had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varying expectations of the pharmacist</a:t>
                      </a:r>
                      <a:r>
                        <a:rPr lang="en-GB" sz="1000" dirty="0"/>
                        <a:t>, primarily because they were using the service for the first time and so were unsure what to expect.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99% of patients said they were mostly satisfied with the amount of time given for discussion with the pharmacist; 89% were definitely satisfied with the consultation and discussion; and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88% had confidence in the pharmacist they spoke to</a:t>
                      </a:r>
                      <a:r>
                        <a:rPr lang="en-GB" sz="1000" dirty="0"/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Overall the findings suggest that </a:t>
                      </a:r>
                      <a:r>
                        <a:rPr lang="en-GB" sz="1000" b="1" dirty="0">
                          <a:solidFill>
                            <a:srgbClr val="519680"/>
                          </a:solidFill>
                        </a:rPr>
                        <a:t>patients’ needs are being met by the service</a:t>
                      </a:r>
                      <a:r>
                        <a:rPr lang="en-GB" sz="1000" dirty="0">
                          <a:solidFill>
                            <a:srgbClr val="519680"/>
                          </a:solidFill>
                        </a:rPr>
                        <a:t> </a:t>
                      </a:r>
                      <a:r>
                        <a:rPr lang="en-GB" sz="1000" dirty="0"/>
                        <a:t>as the majority did not have to subsequently use an NHS or non-NHS service for the same ailment and were positive about the pilot.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27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47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F4E6-D6D3-46C2-8319-2775E6D4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89043"/>
            <a:ext cx="11017224" cy="46415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0E6DD-0F3F-473A-94FF-1CACEAA4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30" y="1404732"/>
            <a:ext cx="2160081" cy="685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C65592-5AC3-4115-A6B2-2BD09E2C6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22" y="1409921"/>
            <a:ext cx="2158171" cy="68890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DF014-7505-424D-BFF7-57235BECF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287" y="1755627"/>
            <a:ext cx="438950" cy="12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63BEC1-4197-4476-8CBB-3182DB596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252" y="1748278"/>
            <a:ext cx="438950" cy="1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12036-69BA-41EE-89F6-CC59A9FFB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19" y="1365334"/>
            <a:ext cx="2755631" cy="84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050DF8-1B7E-4A0D-A8B5-6EC8CDB7D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937" y="2328561"/>
            <a:ext cx="6151397" cy="51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208F73-E72E-4B87-A20D-BC4AE0E6E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689" y="3035952"/>
            <a:ext cx="4858933" cy="12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059ECC-D503-4B34-BC5D-74286CD68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851" y="3054241"/>
            <a:ext cx="158510" cy="310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BB91BB-A796-4D3E-8934-E7F4C92F31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3247" y="3319740"/>
            <a:ext cx="1371719" cy="975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87516F-A5D2-4938-BAED-AEA1CD901B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4645" y="3042049"/>
            <a:ext cx="158510" cy="335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B54CAC-B8F3-4FBB-980B-05C5FAE78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8413" y="3337702"/>
            <a:ext cx="1450974" cy="810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7009BB-440E-4E87-917F-07FF2B9BDA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6887" y="2071428"/>
            <a:ext cx="158510" cy="3353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2C3F73-B8F5-426F-B85A-A5745F19CB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042655"/>
            <a:ext cx="158510" cy="3353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985731-322B-414D-9436-2131E58CD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8579" y="3327476"/>
            <a:ext cx="1365622" cy="810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40745E-D4AA-4326-8C93-BAED4E6D84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9836" y="3042050"/>
            <a:ext cx="158510" cy="3353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6A7C9C-3285-472F-B38B-F4D347B806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5535" y="3331221"/>
            <a:ext cx="1243692" cy="8108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4B6243-59B9-49E1-8463-0C9164D48D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8601" y="3728207"/>
            <a:ext cx="658425" cy="1585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7CD4D2-0BA4-420C-81F2-4D2C5269CF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2357" y="3001239"/>
            <a:ext cx="2011854" cy="18167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F593A4-BAFB-4717-B4B9-D85A2C7D8B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8434" y="4339219"/>
            <a:ext cx="158510" cy="11888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1F31A0-310E-49F4-866D-EEDD439747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3155" y="5492717"/>
            <a:ext cx="4761389" cy="9541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9757A7-4A38-4EC9-B32C-7440476D77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10077" y="4180709"/>
            <a:ext cx="158510" cy="1347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5E4987-D521-45DC-8C42-6E7F7A7BF8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786" y="4250080"/>
            <a:ext cx="158510" cy="3353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4CBFF9-13DA-4C42-B4A6-9950141E9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3215" y="4256304"/>
            <a:ext cx="158510" cy="3353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AEA41E-8A9D-458F-8C95-6E771B4FE3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23300" y="4541417"/>
            <a:ext cx="1213209" cy="6401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AEC4A5E-DF20-48C2-A3E4-1187991D39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78463" y="4545475"/>
            <a:ext cx="1286367" cy="6401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24FE11-38C0-43FF-8D9C-0EF0A5B3E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300" y="5192733"/>
            <a:ext cx="158510" cy="335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D02B28-3C5D-4EB1-B75F-97863D5380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6472" y="5192733"/>
            <a:ext cx="158510" cy="3353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B372E4E-A4CD-4B7D-B5A0-3F23CB9675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2119" y="5969769"/>
            <a:ext cx="688908" cy="1585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B149F2-7776-4010-854C-A5A04EEF805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70640" y="5676015"/>
            <a:ext cx="1377815" cy="8108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6634B1-C7E7-4AE3-8660-23796E7B9D2E}"/>
              </a:ext>
            </a:extLst>
          </p:cNvPr>
          <p:cNvCxnSpPr>
            <a:stCxn id="37" idx="0"/>
            <a:endCxn id="39" idx="0"/>
          </p:cNvCxnSpPr>
          <p:nvPr/>
        </p:nvCxnSpPr>
        <p:spPr>
          <a:xfrm>
            <a:off x="5448041" y="4250080"/>
            <a:ext cx="1454429" cy="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852C7-76BB-43F6-940A-8F5ABB702185}"/>
              </a:ext>
            </a:extLst>
          </p:cNvPr>
          <p:cNvCxnSpPr>
            <a:stCxn id="24" idx="2"/>
          </p:cNvCxnSpPr>
          <p:nvPr/>
        </p:nvCxnSpPr>
        <p:spPr>
          <a:xfrm flipH="1">
            <a:off x="6149227" y="4138314"/>
            <a:ext cx="2163" cy="100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D1D0F5E-6AC3-4CA7-A28A-73687262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" y="2874172"/>
            <a:ext cx="2108528" cy="927060"/>
          </a:xfrm>
        </p:spPr>
        <p:txBody>
          <a:bodyPr/>
          <a:lstStyle/>
          <a:p>
            <a:r>
              <a:rPr lang="en-GB" sz="3200" dirty="0"/>
              <a:t>How does the referral process 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6F0F4-EAF9-4EF1-A467-A94E58082D9F}"/>
              </a:ext>
            </a:extLst>
          </p:cNvPr>
          <p:cNvSpPr/>
          <p:nvPr/>
        </p:nvSpPr>
        <p:spPr>
          <a:xfrm>
            <a:off x="1460369" y="199495"/>
            <a:ext cx="2269142" cy="455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Patient calls or attends their GP practice with a minor illness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7B69C5-6D02-4F79-9746-D2F905FE4675}"/>
              </a:ext>
            </a:extLst>
          </p:cNvPr>
          <p:cNvSpPr/>
          <p:nvPr/>
        </p:nvSpPr>
        <p:spPr>
          <a:xfrm>
            <a:off x="4068886" y="204173"/>
            <a:ext cx="2294512" cy="455775"/>
          </a:xfrm>
          <a:prstGeom prst="rect">
            <a:avLst/>
          </a:prstGeom>
          <a:solidFill>
            <a:srgbClr val="95B3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Patient triaged and referred to a nominated community pharmacy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C6A121-B295-4607-B7F3-28DF38C06B97}"/>
              </a:ext>
            </a:extLst>
          </p:cNvPr>
          <p:cNvSpPr/>
          <p:nvPr/>
        </p:nvSpPr>
        <p:spPr>
          <a:xfrm>
            <a:off x="3389746" y="816595"/>
            <a:ext cx="3657596" cy="437744"/>
          </a:xfrm>
          <a:prstGeom prst="rect">
            <a:avLst/>
          </a:prstGeom>
          <a:solidFill>
            <a:srgbClr val="95B3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Message sent to community pharmacy electronically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Either by integrated IT system / standalone IT form / via NHSmail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D60520-1D64-4180-A9EC-543E8CBC0349}"/>
              </a:ext>
            </a:extLst>
          </p:cNvPr>
          <p:cNvCxnSpPr>
            <a:cxnSpLocks/>
          </p:cNvCxnSpPr>
          <p:nvPr/>
        </p:nvCxnSpPr>
        <p:spPr>
          <a:xfrm flipV="1">
            <a:off x="3794363" y="432075"/>
            <a:ext cx="228600" cy="1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34669F-84C5-4B34-A6F1-168AEF49D479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5216142" y="659948"/>
            <a:ext cx="2402" cy="15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5E82098-03B5-4AD8-8944-A0A831509932}"/>
              </a:ext>
            </a:extLst>
          </p:cNvPr>
          <p:cNvCxnSpPr/>
          <p:nvPr/>
        </p:nvCxnSpPr>
        <p:spPr>
          <a:xfrm>
            <a:off x="5216802" y="1249150"/>
            <a:ext cx="0" cy="15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DD9F22E-7B11-4200-BBA9-7F19980F7EE5}"/>
              </a:ext>
            </a:extLst>
          </p:cNvPr>
          <p:cNvCxnSpPr>
            <a:stCxn id="15" idx="2"/>
          </p:cNvCxnSpPr>
          <p:nvPr/>
        </p:nvCxnSpPr>
        <p:spPr>
          <a:xfrm flipH="1">
            <a:off x="5271448" y="2840669"/>
            <a:ext cx="3188" cy="16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1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21244-B754-4C34-91D3-56F78DCF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/>
              </a:rPr>
              <a:t>Referral routes to pharmacy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AED5B-9CC1-41E6-BF10-F393F83D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3"/>
            <a:ext cx="11017224" cy="4565403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519680"/>
              </a:buClr>
              <a:defRPr/>
            </a:pPr>
            <a:r>
              <a:rPr lang="en-GB" sz="8000" kern="0" dirty="0"/>
              <a:t>Referral information </a:t>
            </a:r>
            <a:r>
              <a:rPr lang="en-GB" sz="8000" b="1" kern="0" dirty="0">
                <a:solidFill>
                  <a:srgbClr val="519680"/>
                </a:solidFill>
              </a:rPr>
              <a:t>MUST</a:t>
            </a:r>
            <a:r>
              <a:rPr lang="en-GB" sz="8000" kern="0" dirty="0">
                <a:solidFill>
                  <a:srgbClr val="37373A"/>
                </a:solidFill>
              </a:rPr>
              <a:t> </a:t>
            </a:r>
            <a:r>
              <a:rPr lang="en-GB" sz="8000" kern="0" dirty="0"/>
              <a:t>be sent via a secure digital route – verbal/telephone referrals are not allowed</a:t>
            </a:r>
          </a:p>
          <a:p>
            <a:pPr>
              <a:buClr>
                <a:srgbClr val="519680"/>
              </a:buClr>
              <a:defRPr/>
            </a:pPr>
            <a:r>
              <a:rPr lang="en-GB" sz="8000" kern="0" dirty="0"/>
              <a:t>Referral information consists of patient demographic information, patient contact details and the reason for the referral – the GP/PCN toolkit &amp; implementation checklist provide an </a:t>
            </a:r>
            <a:r>
              <a:rPr lang="en-GB" sz="8000" b="1" kern="0" dirty="0">
                <a:solidFill>
                  <a:srgbClr val="519680"/>
                </a:solidFill>
              </a:rPr>
              <a:t>example template </a:t>
            </a:r>
            <a:r>
              <a:rPr lang="en-GB" sz="8000" kern="0" dirty="0"/>
              <a:t>which can be used</a:t>
            </a:r>
          </a:p>
          <a:p>
            <a:pPr>
              <a:buClr>
                <a:srgbClr val="519680"/>
              </a:buClr>
              <a:defRPr/>
            </a:pPr>
            <a:r>
              <a:rPr lang="en-GB" sz="8000" kern="0" dirty="0"/>
              <a:t>Local solutions can be used to send the referral information to pharmacy with </a:t>
            </a:r>
            <a:r>
              <a:rPr lang="en-GB" sz="8000" b="1" kern="0" dirty="0">
                <a:solidFill>
                  <a:srgbClr val="519680"/>
                </a:solidFill>
              </a:rPr>
              <a:t>NHSmail being the minimum viable product (MVP) </a:t>
            </a:r>
            <a:r>
              <a:rPr lang="en-GB" sz="8000" kern="0" dirty="0"/>
              <a:t>required to send referral information to pharmacy</a:t>
            </a:r>
            <a:endParaRPr lang="en-GB" sz="8000" kern="0" dirty="0">
              <a:cs typeface="Arial" panose="020B0604020202020204" pitchFamily="34" charset="0"/>
            </a:endParaRPr>
          </a:p>
          <a:p>
            <a:pPr>
              <a:buClr>
                <a:srgbClr val="519680"/>
              </a:buClr>
              <a:defRPr/>
            </a:pPr>
            <a:r>
              <a:rPr lang="en-GB" sz="8000" dirty="0">
                <a:cs typeface="Arial" panose="020B0604020202020204" pitchFamily="34" charset="0"/>
              </a:rPr>
              <a:t>Once a patient has been triaged for an NHS CPCS consultation the referral may be sent in </a:t>
            </a:r>
            <a:r>
              <a:rPr lang="en-GB" sz="8000" b="1" dirty="0">
                <a:solidFill>
                  <a:srgbClr val="519680"/>
                </a:solidFill>
                <a:cs typeface="Arial" panose="020B0604020202020204" pitchFamily="34" charset="0"/>
              </a:rPr>
              <a:t>one of three </a:t>
            </a:r>
            <a:r>
              <a:rPr lang="en-GB" sz="8000" dirty="0">
                <a:cs typeface="Arial" panose="020B0604020202020204" pitchFamily="34" charset="0"/>
              </a:rPr>
              <a:t>ways:</a:t>
            </a:r>
            <a:endParaRPr lang="en-GB" sz="8000" b="1" dirty="0">
              <a:cs typeface="Arial" panose="020B0604020202020204" pitchFamily="34" charset="0"/>
            </a:endParaRPr>
          </a:p>
          <a:p>
            <a:pPr>
              <a:defRPr/>
            </a:pPr>
            <a:endParaRPr lang="en-GB" sz="4300" kern="0" dirty="0">
              <a:solidFill>
                <a:srgbClr val="37373A"/>
              </a:solidFill>
            </a:endParaRPr>
          </a:p>
          <a:p>
            <a:pPr>
              <a:defRPr/>
            </a:pPr>
            <a:endParaRPr lang="en-GB" sz="3200" b="1" kern="0" dirty="0">
              <a:solidFill>
                <a:srgbClr val="0070C0"/>
              </a:solidFill>
              <a:latin typeface="Arial"/>
            </a:endParaRP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NHSmail</a:t>
            </a: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Standalone system</a:t>
            </a: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519680"/>
              </a:solidFill>
            </a:endParaRPr>
          </a:p>
          <a:p>
            <a:pPr marL="0" indent="0">
              <a:buNone/>
              <a:defRPr/>
            </a:pPr>
            <a:endParaRPr lang="en-GB" sz="4300" b="1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GB" sz="4300" kern="0" dirty="0">
              <a:solidFill>
                <a:srgbClr val="37373A"/>
              </a:solidFill>
            </a:endParaRP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Integrated system </a:t>
            </a:r>
          </a:p>
          <a:p>
            <a:pPr marL="0" indent="0">
              <a:buNone/>
              <a:defRPr/>
            </a:pPr>
            <a:r>
              <a:rPr lang="en-GB" sz="4300" b="1" kern="0" dirty="0">
                <a:solidFill>
                  <a:srgbClr val="519680"/>
                </a:solidFill>
              </a:rPr>
              <a:t>(e.g. GP clinical system)</a:t>
            </a:r>
            <a:endParaRPr lang="en-GB" sz="4300" dirty="0">
              <a:solidFill>
                <a:srgbClr val="51968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BEF0C2-399A-451E-86F3-CAF808144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462700"/>
              </p:ext>
            </p:extLst>
          </p:nvPr>
        </p:nvGraphicFramePr>
        <p:xfrm>
          <a:off x="2787814" y="4260197"/>
          <a:ext cx="4969510" cy="48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56E2F3-8A8C-41C1-AD62-81EDC6D3B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047819"/>
              </p:ext>
            </p:extLst>
          </p:nvPr>
        </p:nvGraphicFramePr>
        <p:xfrm>
          <a:off x="2799244" y="5004483"/>
          <a:ext cx="4958080" cy="5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613192C-8078-472E-84A2-3384521FA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982375"/>
              </p:ext>
            </p:extLst>
          </p:nvPr>
        </p:nvGraphicFramePr>
        <p:xfrm>
          <a:off x="2799244" y="5828779"/>
          <a:ext cx="3619949" cy="5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0495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765D-EA0E-4106-B7BC-B01C57F4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32" y="341972"/>
            <a:ext cx="9587408" cy="642948"/>
          </a:xfrm>
        </p:spPr>
        <p:txBody>
          <a:bodyPr/>
          <a:lstStyle/>
          <a:p>
            <a:r>
              <a:rPr lang="en-US" sz="3600" dirty="0"/>
              <a:t>Examples of referrable low acuity conditions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DB380-E530-4FAC-AA34-D9FC5E4A3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174" y="1114424"/>
            <a:ext cx="10448925" cy="54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B3A2-4F7A-481C-8DB2-B3913650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for local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CA70-D506-4DA6-B25D-0A950B62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0073511" cy="4603110"/>
          </a:xfrm>
        </p:spPr>
        <p:txBody>
          <a:bodyPr>
            <a:normAutofit fontScale="92500" lnSpcReduction="10000"/>
          </a:bodyPr>
          <a:lstStyle/>
          <a:p>
            <a:pPr marL="361950" lvl="1" indent="-361950">
              <a:buClr>
                <a:srgbClr val="51968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Successful implementation is underpinned by great collaboration and clear communication between all parties</a:t>
            </a:r>
            <a:r>
              <a:rPr lang="en-GB" sz="2400" dirty="0"/>
              <a:t> </a:t>
            </a:r>
            <a:r>
              <a:rPr lang="en-GB" sz="1200" dirty="0"/>
              <a:t>(The NHSE&amp;I programme team , CCG leads, PCN Clinical Directors, PCN Project Lead, Practice Managers and practice teams, PCN Clinical Pharmacists, PCN Community Pharmacy leads, community pharmacy contractors and their teams, LMCs and LPCs.)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The local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implementation team needs to agree a number of local arrangements before a GP practice ‘goes live’ including: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referral method used by the GP practices in the PCN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Timescales for responding to a referral received by the pharmacy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Use of professional phone lines for direct contact with the GP practice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The local method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escalating patients back to the GP practice</a:t>
            </a:r>
          </a:p>
          <a:p>
            <a:pPr lvl="2" indent="-342900">
              <a:buClr>
                <a:srgbClr val="519680"/>
              </a:buClr>
              <a:buFont typeface="Calibri" panose="020F0502020204030204" pitchFamily="34" charset="0"/>
              <a:buChar char="₋"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Local feedback mechanisms to consider and respond to issues associated with the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Pharmacies need the above agreed to 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finish writing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their SOPs for the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Clear communications are required with all community pharmacies and general practices within a PCN ahead of local ‘go lives’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96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 briefing and training plans for the appropriate members of the general practice teams</a:t>
            </a:r>
          </a:p>
        </p:txBody>
      </p:sp>
      <p:pic>
        <p:nvPicPr>
          <p:cNvPr id="5" name="Graphic 4" descr="Group success with solid fill">
            <a:extLst>
              <a:ext uri="{FF2B5EF4-FFF2-40B4-BE49-F238E27FC236}">
                <a16:creationId xmlns:a16="http://schemas.microsoft.com/office/drawing/2014/main" id="{D45E8FCF-66B8-4A8D-8A4A-9B825F5A4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048" y="2120722"/>
            <a:ext cx="914400" cy="914400"/>
          </a:xfrm>
          <a:prstGeom prst="rect">
            <a:avLst/>
          </a:prstGeom>
        </p:spPr>
      </p:pic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DA785A2B-EB1D-4C79-8277-44F1EF421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4048" y="3310888"/>
            <a:ext cx="914400" cy="914400"/>
          </a:xfrm>
          <a:prstGeom prst="rect">
            <a:avLst/>
          </a:prstGeom>
        </p:spPr>
      </p:pic>
      <p:pic>
        <p:nvPicPr>
          <p:cNvPr id="9" name="Graphic 8" descr="Online meeting with solid fill">
            <a:extLst>
              <a:ext uri="{FF2B5EF4-FFF2-40B4-BE49-F238E27FC236}">
                <a16:creationId xmlns:a16="http://schemas.microsoft.com/office/drawing/2014/main" id="{39038EC6-DF18-4688-B343-20F99B3C0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4048" y="4661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8486"/>
      </p:ext>
    </p:extLst>
  </p:cSld>
  <p:clrMapOvr>
    <a:masterClrMapping/>
  </p:clrMapOvr>
</p:sld>
</file>

<file path=ppt/theme/theme1.xml><?xml version="1.0" encoding="utf-8"?>
<a:theme xmlns:a="http://schemas.openxmlformats.org/drawingml/2006/main" name="1_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NC 16-9 PowerPoint template" id="{7C77962D-2CBE-49D2-84EB-5F9ED7108E93}" vid="{5A9A5448-FE9A-4904-AAEA-81FD25B85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9644</TotalTime>
  <Words>1504</Words>
  <Application>Microsoft Office PowerPoint</Application>
  <PresentationFormat>Widescreen</PresentationFormat>
  <Paragraphs>147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1_PSNC template Aug 2013</vt:lpstr>
      <vt:lpstr>General Practice referral to the NHS Community Pharmacist Consultation Service (CPCS)</vt:lpstr>
      <vt:lpstr>Presentation overview</vt:lpstr>
      <vt:lpstr>What is the CPCS (GP referral pathway)? </vt:lpstr>
      <vt:lpstr>Piloting the GP referral pathway</vt:lpstr>
      <vt:lpstr> </vt:lpstr>
      <vt:lpstr>How does the referral process work?</vt:lpstr>
      <vt:lpstr>Referral routes to pharmacy</vt:lpstr>
      <vt:lpstr>Examples of referrable low acuity conditions</vt:lpstr>
      <vt:lpstr>Key points for local consideration</vt:lpstr>
      <vt:lpstr>NHS resources  </vt:lpstr>
      <vt:lpstr>Questions and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Referral Pathway to NHS Community Pharmacist Consultation Service  (GP CPCS)</dc:title>
  <dc:creator>Caline Umutesi</dc:creator>
  <cp:lastModifiedBy>Tania Farrow</cp:lastModifiedBy>
  <cp:revision>4</cp:revision>
  <dcterms:created xsi:type="dcterms:W3CDTF">2021-11-26T10:50:32Z</dcterms:created>
  <dcterms:modified xsi:type="dcterms:W3CDTF">2022-03-31T13:17:13Z</dcterms:modified>
</cp:coreProperties>
</file>