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8"/>
  </p:notesMasterIdLst>
  <p:handoutMasterIdLst>
    <p:handoutMasterId r:id="rId29"/>
  </p:handoutMasterIdLst>
  <p:sldIdLst>
    <p:sldId id="256" r:id="rId5"/>
    <p:sldId id="307" r:id="rId6"/>
    <p:sldId id="308" r:id="rId7"/>
    <p:sldId id="433" r:id="rId8"/>
    <p:sldId id="431" r:id="rId9"/>
    <p:sldId id="432" r:id="rId10"/>
    <p:sldId id="309" r:id="rId11"/>
    <p:sldId id="326" r:id="rId12"/>
    <p:sldId id="330" r:id="rId13"/>
    <p:sldId id="321" r:id="rId14"/>
    <p:sldId id="329" r:id="rId15"/>
    <p:sldId id="327" r:id="rId16"/>
    <p:sldId id="312" r:id="rId17"/>
    <p:sldId id="328" r:id="rId18"/>
    <p:sldId id="316" r:id="rId19"/>
    <p:sldId id="434" r:id="rId20"/>
    <p:sldId id="436" r:id="rId21"/>
    <p:sldId id="437" r:id="rId22"/>
    <p:sldId id="440" r:id="rId23"/>
    <p:sldId id="438" r:id="rId24"/>
    <p:sldId id="441" r:id="rId25"/>
    <p:sldId id="439" r:id="rId26"/>
    <p:sldId id="320" r:id="rId27"/>
  </p:sldIdLst>
  <p:sldSz cx="12192000" cy="6858000"/>
  <p:notesSz cx="6858000" cy="99456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24A7F5-6AF9-4A25-893D-4CD87B84297F}" v="1" dt="2021-03-02T15:04:16.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0830" autoAdjust="0"/>
  </p:normalViewPr>
  <p:slideViewPr>
    <p:cSldViewPr>
      <p:cViewPr varScale="1">
        <p:scale>
          <a:sx n="52" d="100"/>
          <a:sy n="52" d="100"/>
        </p:scale>
        <p:origin x="582" y="72"/>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p:cViewPr varScale="1">
        <p:scale>
          <a:sx n="60" d="100"/>
          <a:sy n="60" d="100"/>
        </p:scale>
        <p:origin x="3264" y="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3CB338-BC75-481B-9B0C-9BA9B3B82D99}"/>
              </a:ext>
            </a:extLst>
          </p:cNvPr>
          <p:cNvSpPr>
            <a:spLocks noGrp="1"/>
          </p:cNvSpPr>
          <p:nvPr>
            <p:ph type="hdr" sz="quarter"/>
          </p:nvPr>
        </p:nvSpPr>
        <p:spPr>
          <a:xfrm>
            <a:off x="0" y="0"/>
            <a:ext cx="29718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AE32E003-957E-442E-B756-687BF3189AE0}"/>
              </a:ext>
            </a:extLst>
          </p:cNvPr>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B38D56D6-3D83-4C74-BDE0-A2F317166076}" type="datetimeFigureOut">
              <a:rPr lang="en-GB"/>
              <a:pPr>
                <a:defRPr/>
              </a:pPr>
              <a:t>03/03/2021</a:t>
            </a:fld>
            <a:endParaRPr lang="en-GB"/>
          </a:p>
        </p:txBody>
      </p:sp>
      <p:sp>
        <p:nvSpPr>
          <p:cNvPr id="4" name="Footer Placeholder 3">
            <a:extLst>
              <a:ext uri="{FF2B5EF4-FFF2-40B4-BE49-F238E27FC236}">
                <a16:creationId xmlns:a16="http://schemas.microsoft.com/office/drawing/2014/main" id="{4BF33AD9-1813-4647-9A3F-347AF769197C}"/>
              </a:ext>
            </a:extLst>
          </p:cNvPr>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E01D3D7D-A1A9-4D02-B37F-28E3B9BAED48}"/>
              </a:ext>
            </a:extLst>
          </p:cNvPr>
          <p:cNvSpPr>
            <a:spLocks noGrp="1"/>
          </p:cNvSpPr>
          <p:nvPr>
            <p:ph type="sldNum" sz="quarter" idx="3"/>
          </p:nvPr>
        </p:nvSpPr>
        <p:spPr>
          <a:xfrm>
            <a:off x="3884613" y="9447213"/>
            <a:ext cx="29718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6601474-1567-4AAF-AA47-902674C4976C}"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73D9F2-ECBF-42C6-AAFA-0722F61ACEB7}"/>
              </a:ext>
            </a:extLst>
          </p:cNvPr>
          <p:cNvSpPr>
            <a:spLocks noGrp="1"/>
          </p:cNvSpPr>
          <p:nvPr>
            <p:ph type="hdr" sz="quarter"/>
          </p:nvPr>
        </p:nvSpPr>
        <p:spPr>
          <a:xfrm>
            <a:off x="0" y="0"/>
            <a:ext cx="29718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FC2046A0-5F1F-4575-AED3-A79E034482A5}"/>
              </a:ext>
            </a:extLst>
          </p:cNvPr>
          <p:cNvSpPr>
            <a:spLocks noGrp="1"/>
          </p:cNvSpPr>
          <p:nvPr>
            <p:ph type="dt" idx="1"/>
          </p:nvPr>
        </p:nvSpPr>
        <p:spPr>
          <a:xfrm>
            <a:off x="3884613" y="0"/>
            <a:ext cx="29718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1E547A6-1C77-42E4-AE5C-332AE103C794}" type="datetimeFigureOut">
              <a:rPr lang="en-GB"/>
              <a:pPr>
                <a:defRPr/>
              </a:pPr>
              <a:t>03/03/2021</a:t>
            </a:fld>
            <a:endParaRPr lang="en-GB"/>
          </a:p>
        </p:txBody>
      </p:sp>
      <p:sp>
        <p:nvSpPr>
          <p:cNvPr id="4" name="Slide Image Placeholder 3">
            <a:extLst>
              <a:ext uri="{FF2B5EF4-FFF2-40B4-BE49-F238E27FC236}">
                <a16:creationId xmlns:a16="http://schemas.microsoft.com/office/drawing/2014/main" id="{32C4C802-9986-4BFB-90FF-4EEB0FB7435B}"/>
              </a:ext>
            </a:extLst>
          </p:cNvPr>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3BA4381-4AC2-4748-B77B-C34CF6EB2390}"/>
              </a:ext>
            </a:extLst>
          </p:cNvPr>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2B34691-8CFA-45F6-8E76-0D3E4F37063E}"/>
              </a:ext>
            </a:extLst>
          </p:cNvPr>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EA690731-2E58-4537-B265-D4C438DEED19}"/>
              </a:ext>
            </a:extLst>
          </p:cNvPr>
          <p:cNvSpPr>
            <a:spLocks noGrp="1"/>
          </p:cNvSpPr>
          <p:nvPr>
            <p:ph type="sldNum" sz="quarter" idx="5"/>
          </p:nvPr>
        </p:nvSpPr>
        <p:spPr>
          <a:xfrm>
            <a:off x="3884613" y="9447213"/>
            <a:ext cx="29718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D4F948F-0AB6-4AC0-B90F-514CFD125D6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A9C58B0-380F-420D-BB54-4E9C3AB2A898}"/>
              </a:ext>
            </a:extLst>
          </p:cNvPr>
          <p:cNvSpPr>
            <a:spLocks noGrp="1" noRot="1" noChangeAspect="1" noTextEdit="1"/>
          </p:cNvSpPr>
          <p:nvPr>
            <p:ph type="sldImg"/>
          </p:nvPr>
        </p:nvSpPr>
        <p:spPr bwMode="auto">
          <a:xfrm>
            <a:off x="1143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58334AFD-05EA-4DAF-9C3B-9CC42FE174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124" name="Slide Number Placeholder 3">
            <a:extLst>
              <a:ext uri="{FF2B5EF4-FFF2-40B4-BE49-F238E27FC236}">
                <a16:creationId xmlns:a16="http://schemas.microsoft.com/office/drawing/2014/main" id="{787E1028-5EE4-4F47-AC38-2F97846FE5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545FA8-F74D-4B6D-B992-0F39BD3DF5B4}" type="slidenum">
              <a:rPr lang="en-GB" altLang="en-US" smtClean="0"/>
              <a:pPr>
                <a:spcBef>
                  <a:spcPct val="0"/>
                </a:spcBef>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18</a:t>
            </a:fld>
            <a:endParaRPr lang="en-GB" altLang="en-US"/>
          </a:p>
        </p:txBody>
      </p:sp>
    </p:spTree>
    <p:extLst>
      <p:ext uri="{BB962C8B-B14F-4D97-AF65-F5344CB8AC3E}">
        <p14:creationId xmlns:p14="http://schemas.microsoft.com/office/powerpoint/2010/main" val="335631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19</a:t>
            </a:fld>
            <a:endParaRPr lang="en-GB" altLang="en-US"/>
          </a:p>
        </p:txBody>
      </p:sp>
    </p:spTree>
    <p:extLst>
      <p:ext uri="{BB962C8B-B14F-4D97-AF65-F5344CB8AC3E}">
        <p14:creationId xmlns:p14="http://schemas.microsoft.com/office/powerpoint/2010/main" val="3013536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489EBD-927F-4A1C-A7D5-6B76D660FAAC}"/>
              </a:ext>
            </a:extLst>
          </p:cNvPr>
          <p:cNvSpPr>
            <a:spLocks noGrp="1"/>
          </p:cNvSpPr>
          <p:nvPr>
            <p:ph type="dt" sz="half" idx="10"/>
          </p:nvPr>
        </p:nvSpPr>
        <p:spPr/>
        <p:txBody>
          <a:bodyPr/>
          <a:lstStyle>
            <a:lvl1pPr>
              <a:defRPr/>
            </a:lvl1pPr>
          </a:lstStyle>
          <a:p>
            <a:pPr>
              <a:defRPr/>
            </a:pPr>
            <a:fld id="{8945EA06-F438-45C9-8D55-B10C3E9530C9}" type="datetimeFigureOut">
              <a:rPr lang="en-GB"/>
              <a:pPr>
                <a:defRPr/>
              </a:pPr>
              <a:t>03/03/2021</a:t>
            </a:fld>
            <a:endParaRPr lang="en-GB"/>
          </a:p>
        </p:txBody>
      </p:sp>
      <p:sp>
        <p:nvSpPr>
          <p:cNvPr id="5" name="Footer Placeholder 4">
            <a:extLst>
              <a:ext uri="{FF2B5EF4-FFF2-40B4-BE49-F238E27FC236}">
                <a16:creationId xmlns:a16="http://schemas.microsoft.com/office/drawing/2014/main" id="{7D64A695-009F-4B02-87EF-B5B6010E866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0DEC84C-5F5C-4494-B662-8744B4924497}"/>
              </a:ext>
            </a:extLst>
          </p:cNvPr>
          <p:cNvSpPr>
            <a:spLocks noGrp="1"/>
          </p:cNvSpPr>
          <p:nvPr>
            <p:ph type="sldNum" sz="quarter" idx="12"/>
          </p:nvPr>
        </p:nvSpPr>
        <p:spPr/>
        <p:txBody>
          <a:bodyPr/>
          <a:lstStyle>
            <a:lvl1pPr>
              <a:defRPr/>
            </a:lvl1pPr>
          </a:lstStyle>
          <a:p>
            <a:pPr>
              <a:defRPr/>
            </a:pPr>
            <a:fld id="{960A1ED4-0C95-4B76-BD6D-C4F2CD654582}" type="slidenum">
              <a:rPr lang="en-GB" altLang="en-US"/>
              <a:pPr>
                <a:defRPr/>
              </a:pPr>
              <a:t>‹#›</a:t>
            </a:fld>
            <a:endParaRPr lang="en-GB" altLang="en-US"/>
          </a:p>
        </p:txBody>
      </p:sp>
    </p:spTree>
    <p:extLst>
      <p:ext uri="{BB962C8B-B14F-4D97-AF65-F5344CB8AC3E}">
        <p14:creationId xmlns:p14="http://schemas.microsoft.com/office/powerpoint/2010/main" val="404393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21C1B6-EF73-4713-B7F3-9DD56139C51F}"/>
              </a:ext>
            </a:extLst>
          </p:cNvPr>
          <p:cNvSpPr>
            <a:spLocks noGrp="1"/>
          </p:cNvSpPr>
          <p:nvPr>
            <p:ph type="dt" sz="half" idx="10"/>
          </p:nvPr>
        </p:nvSpPr>
        <p:spPr/>
        <p:txBody>
          <a:bodyPr/>
          <a:lstStyle>
            <a:lvl1pPr>
              <a:defRPr/>
            </a:lvl1pPr>
          </a:lstStyle>
          <a:p>
            <a:pPr>
              <a:defRPr/>
            </a:pPr>
            <a:fld id="{A63365B6-EE7A-4DB5-9CB4-51866266B73C}" type="datetimeFigureOut">
              <a:rPr lang="en-GB"/>
              <a:pPr>
                <a:defRPr/>
              </a:pPr>
              <a:t>03/03/2021</a:t>
            </a:fld>
            <a:endParaRPr lang="en-GB"/>
          </a:p>
        </p:txBody>
      </p:sp>
      <p:sp>
        <p:nvSpPr>
          <p:cNvPr id="5" name="Footer Placeholder 4">
            <a:extLst>
              <a:ext uri="{FF2B5EF4-FFF2-40B4-BE49-F238E27FC236}">
                <a16:creationId xmlns:a16="http://schemas.microsoft.com/office/drawing/2014/main" id="{C2C9A5A7-9FD1-4307-AE5B-B3CB0B34ABA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43596B-81EF-471B-B36E-6C53855495CC}"/>
              </a:ext>
            </a:extLst>
          </p:cNvPr>
          <p:cNvSpPr>
            <a:spLocks noGrp="1"/>
          </p:cNvSpPr>
          <p:nvPr>
            <p:ph type="sldNum" sz="quarter" idx="12"/>
          </p:nvPr>
        </p:nvSpPr>
        <p:spPr/>
        <p:txBody>
          <a:bodyPr/>
          <a:lstStyle>
            <a:lvl1pPr>
              <a:defRPr/>
            </a:lvl1pPr>
          </a:lstStyle>
          <a:p>
            <a:pPr>
              <a:defRPr/>
            </a:pPr>
            <a:fld id="{BB64BFC6-33A4-432A-B722-D0930EB6017A}" type="slidenum">
              <a:rPr lang="en-GB" altLang="en-US"/>
              <a:pPr>
                <a:defRPr/>
              </a:pPr>
              <a:t>‹#›</a:t>
            </a:fld>
            <a:endParaRPr lang="en-GB" altLang="en-US"/>
          </a:p>
        </p:txBody>
      </p:sp>
    </p:spTree>
    <p:extLst>
      <p:ext uri="{BB962C8B-B14F-4D97-AF65-F5344CB8AC3E}">
        <p14:creationId xmlns:p14="http://schemas.microsoft.com/office/powerpoint/2010/main" val="175738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52F848-6ACE-4B68-81D0-E3CDCAB557ED}"/>
              </a:ext>
            </a:extLst>
          </p:cNvPr>
          <p:cNvSpPr>
            <a:spLocks noGrp="1"/>
          </p:cNvSpPr>
          <p:nvPr>
            <p:ph type="dt" sz="half" idx="10"/>
          </p:nvPr>
        </p:nvSpPr>
        <p:spPr/>
        <p:txBody>
          <a:bodyPr/>
          <a:lstStyle>
            <a:lvl1pPr>
              <a:defRPr/>
            </a:lvl1pPr>
          </a:lstStyle>
          <a:p>
            <a:pPr>
              <a:defRPr/>
            </a:pPr>
            <a:fld id="{041BA61B-B3FA-4CA8-8279-1D4E4BF1D767}" type="datetimeFigureOut">
              <a:rPr lang="en-GB"/>
              <a:pPr>
                <a:defRPr/>
              </a:pPr>
              <a:t>03/03/2021</a:t>
            </a:fld>
            <a:endParaRPr lang="en-GB"/>
          </a:p>
        </p:txBody>
      </p:sp>
      <p:sp>
        <p:nvSpPr>
          <p:cNvPr id="5" name="Footer Placeholder 4">
            <a:extLst>
              <a:ext uri="{FF2B5EF4-FFF2-40B4-BE49-F238E27FC236}">
                <a16:creationId xmlns:a16="http://schemas.microsoft.com/office/drawing/2014/main" id="{CEFFFA04-82B6-4646-83F0-7B08FD068A0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ECBC41F-E9FA-4C13-AF9B-D788E3AF1818}"/>
              </a:ext>
            </a:extLst>
          </p:cNvPr>
          <p:cNvSpPr>
            <a:spLocks noGrp="1"/>
          </p:cNvSpPr>
          <p:nvPr>
            <p:ph type="sldNum" sz="quarter" idx="12"/>
          </p:nvPr>
        </p:nvSpPr>
        <p:spPr/>
        <p:txBody>
          <a:bodyPr/>
          <a:lstStyle>
            <a:lvl1pPr>
              <a:defRPr/>
            </a:lvl1pPr>
          </a:lstStyle>
          <a:p>
            <a:pPr>
              <a:defRPr/>
            </a:pPr>
            <a:fld id="{E543CB76-C3A4-4474-9869-BF3F9DE2F87B}" type="slidenum">
              <a:rPr lang="en-GB" altLang="en-US"/>
              <a:pPr>
                <a:defRPr/>
              </a:pPr>
              <a:t>‹#›</a:t>
            </a:fld>
            <a:endParaRPr lang="en-GB" altLang="en-US"/>
          </a:p>
        </p:txBody>
      </p:sp>
    </p:spTree>
    <p:extLst>
      <p:ext uri="{BB962C8B-B14F-4D97-AF65-F5344CB8AC3E}">
        <p14:creationId xmlns:p14="http://schemas.microsoft.com/office/powerpoint/2010/main" val="71832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E33951-77EE-47A8-A839-7980B16BFEE2}"/>
              </a:ext>
            </a:extLst>
          </p:cNvPr>
          <p:cNvSpPr>
            <a:spLocks noGrp="1"/>
          </p:cNvSpPr>
          <p:nvPr>
            <p:ph type="dt" sz="half" idx="10"/>
          </p:nvPr>
        </p:nvSpPr>
        <p:spPr/>
        <p:txBody>
          <a:bodyPr/>
          <a:lstStyle>
            <a:lvl1pPr>
              <a:defRPr/>
            </a:lvl1pPr>
          </a:lstStyle>
          <a:p>
            <a:pPr>
              <a:defRPr/>
            </a:pPr>
            <a:fld id="{CCD41A70-68C8-4F02-8E54-B2C80C069056}" type="datetimeFigureOut">
              <a:rPr lang="en-GB"/>
              <a:pPr>
                <a:defRPr/>
              </a:pPr>
              <a:t>03/03/2021</a:t>
            </a:fld>
            <a:endParaRPr lang="en-GB"/>
          </a:p>
        </p:txBody>
      </p:sp>
      <p:sp>
        <p:nvSpPr>
          <p:cNvPr id="5" name="Footer Placeholder 4">
            <a:extLst>
              <a:ext uri="{FF2B5EF4-FFF2-40B4-BE49-F238E27FC236}">
                <a16:creationId xmlns:a16="http://schemas.microsoft.com/office/drawing/2014/main" id="{C0602832-31C3-4361-B722-B4E18C8515A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D013A9B-337F-4884-A0D4-B24AF95EB8C2}"/>
              </a:ext>
            </a:extLst>
          </p:cNvPr>
          <p:cNvSpPr>
            <a:spLocks noGrp="1"/>
          </p:cNvSpPr>
          <p:nvPr>
            <p:ph type="sldNum" sz="quarter" idx="12"/>
          </p:nvPr>
        </p:nvSpPr>
        <p:spPr/>
        <p:txBody>
          <a:bodyPr/>
          <a:lstStyle>
            <a:lvl1pPr>
              <a:defRPr/>
            </a:lvl1pPr>
          </a:lstStyle>
          <a:p>
            <a:pPr>
              <a:defRPr/>
            </a:pPr>
            <a:fld id="{4A1FF431-A50F-49D9-91A4-8A9160353AF2}" type="slidenum">
              <a:rPr lang="en-GB" altLang="en-US"/>
              <a:pPr>
                <a:defRPr/>
              </a:pPr>
              <a:t>‹#›</a:t>
            </a:fld>
            <a:endParaRPr lang="en-GB" altLang="en-US"/>
          </a:p>
        </p:txBody>
      </p:sp>
    </p:spTree>
    <p:extLst>
      <p:ext uri="{BB962C8B-B14F-4D97-AF65-F5344CB8AC3E}">
        <p14:creationId xmlns:p14="http://schemas.microsoft.com/office/powerpoint/2010/main" val="92151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7A82DA-F1CB-4B28-AA4F-8ED00CD1D3A6}"/>
              </a:ext>
            </a:extLst>
          </p:cNvPr>
          <p:cNvSpPr>
            <a:spLocks noGrp="1"/>
          </p:cNvSpPr>
          <p:nvPr>
            <p:ph type="dt" sz="half" idx="10"/>
          </p:nvPr>
        </p:nvSpPr>
        <p:spPr/>
        <p:txBody>
          <a:bodyPr/>
          <a:lstStyle>
            <a:lvl1pPr>
              <a:defRPr/>
            </a:lvl1pPr>
          </a:lstStyle>
          <a:p>
            <a:pPr>
              <a:defRPr/>
            </a:pPr>
            <a:fld id="{32EA0B96-5D6A-442F-A267-F8145CC6CF9C}" type="datetimeFigureOut">
              <a:rPr lang="en-GB"/>
              <a:pPr>
                <a:defRPr/>
              </a:pPr>
              <a:t>03/03/2021</a:t>
            </a:fld>
            <a:endParaRPr lang="en-GB"/>
          </a:p>
        </p:txBody>
      </p:sp>
      <p:sp>
        <p:nvSpPr>
          <p:cNvPr id="5" name="Footer Placeholder 4">
            <a:extLst>
              <a:ext uri="{FF2B5EF4-FFF2-40B4-BE49-F238E27FC236}">
                <a16:creationId xmlns:a16="http://schemas.microsoft.com/office/drawing/2014/main" id="{BBDB2051-A86B-4C00-BCDA-38D73187F0B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C5C607C-FD70-4278-92DB-B4F441C760A0}"/>
              </a:ext>
            </a:extLst>
          </p:cNvPr>
          <p:cNvSpPr>
            <a:spLocks noGrp="1"/>
          </p:cNvSpPr>
          <p:nvPr>
            <p:ph type="sldNum" sz="quarter" idx="12"/>
          </p:nvPr>
        </p:nvSpPr>
        <p:spPr/>
        <p:txBody>
          <a:bodyPr/>
          <a:lstStyle>
            <a:lvl1pPr>
              <a:defRPr/>
            </a:lvl1pPr>
          </a:lstStyle>
          <a:p>
            <a:pPr>
              <a:defRPr/>
            </a:pPr>
            <a:fld id="{31DE6B7C-5277-409D-A7AE-EE79FB57FF91}" type="slidenum">
              <a:rPr lang="en-GB" altLang="en-US"/>
              <a:pPr>
                <a:defRPr/>
              </a:pPr>
              <a:t>‹#›</a:t>
            </a:fld>
            <a:endParaRPr lang="en-GB" altLang="en-US"/>
          </a:p>
        </p:txBody>
      </p:sp>
    </p:spTree>
    <p:extLst>
      <p:ext uri="{BB962C8B-B14F-4D97-AF65-F5344CB8AC3E}">
        <p14:creationId xmlns:p14="http://schemas.microsoft.com/office/powerpoint/2010/main" val="344972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F4EF90F-88DA-4A33-944D-E7FD13F34792}"/>
              </a:ext>
            </a:extLst>
          </p:cNvPr>
          <p:cNvSpPr>
            <a:spLocks noGrp="1"/>
          </p:cNvSpPr>
          <p:nvPr>
            <p:ph type="dt" sz="half" idx="10"/>
          </p:nvPr>
        </p:nvSpPr>
        <p:spPr/>
        <p:txBody>
          <a:bodyPr/>
          <a:lstStyle>
            <a:lvl1pPr>
              <a:defRPr/>
            </a:lvl1pPr>
          </a:lstStyle>
          <a:p>
            <a:pPr>
              <a:defRPr/>
            </a:pPr>
            <a:fld id="{891DDD31-E5C7-48B3-9670-0014B0318276}" type="datetimeFigureOut">
              <a:rPr lang="en-GB"/>
              <a:pPr>
                <a:defRPr/>
              </a:pPr>
              <a:t>03/03/2021</a:t>
            </a:fld>
            <a:endParaRPr lang="en-GB"/>
          </a:p>
        </p:txBody>
      </p:sp>
      <p:sp>
        <p:nvSpPr>
          <p:cNvPr id="6" name="Footer Placeholder 4">
            <a:extLst>
              <a:ext uri="{FF2B5EF4-FFF2-40B4-BE49-F238E27FC236}">
                <a16:creationId xmlns:a16="http://schemas.microsoft.com/office/drawing/2014/main" id="{91DAAE14-529E-4BF1-956C-4930BD6BFD8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31A1D2E-855F-41D9-96AD-36CF2B52BB28}"/>
              </a:ext>
            </a:extLst>
          </p:cNvPr>
          <p:cNvSpPr>
            <a:spLocks noGrp="1"/>
          </p:cNvSpPr>
          <p:nvPr>
            <p:ph type="sldNum" sz="quarter" idx="12"/>
          </p:nvPr>
        </p:nvSpPr>
        <p:spPr/>
        <p:txBody>
          <a:bodyPr/>
          <a:lstStyle>
            <a:lvl1pPr>
              <a:defRPr/>
            </a:lvl1pPr>
          </a:lstStyle>
          <a:p>
            <a:pPr>
              <a:defRPr/>
            </a:pPr>
            <a:fld id="{BA1812AA-0786-433D-BB54-4B9425E53BA0}" type="slidenum">
              <a:rPr lang="en-GB" altLang="en-US"/>
              <a:pPr>
                <a:defRPr/>
              </a:pPr>
              <a:t>‹#›</a:t>
            </a:fld>
            <a:endParaRPr lang="en-GB" altLang="en-US"/>
          </a:p>
        </p:txBody>
      </p:sp>
    </p:spTree>
    <p:extLst>
      <p:ext uri="{BB962C8B-B14F-4D97-AF65-F5344CB8AC3E}">
        <p14:creationId xmlns:p14="http://schemas.microsoft.com/office/powerpoint/2010/main" val="4047573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91A03B5B-6DFA-4B7D-B478-AD227E631686}"/>
              </a:ext>
            </a:extLst>
          </p:cNvPr>
          <p:cNvSpPr>
            <a:spLocks noGrp="1"/>
          </p:cNvSpPr>
          <p:nvPr>
            <p:ph type="dt" sz="half" idx="10"/>
          </p:nvPr>
        </p:nvSpPr>
        <p:spPr/>
        <p:txBody>
          <a:bodyPr/>
          <a:lstStyle>
            <a:lvl1pPr>
              <a:defRPr/>
            </a:lvl1pPr>
          </a:lstStyle>
          <a:p>
            <a:pPr>
              <a:defRPr/>
            </a:pPr>
            <a:fld id="{B4A13D8F-52B6-486A-99C6-4A15CAEC8B50}" type="datetimeFigureOut">
              <a:rPr lang="en-GB"/>
              <a:pPr>
                <a:defRPr/>
              </a:pPr>
              <a:t>03/03/2021</a:t>
            </a:fld>
            <a:endParaRPr lang="en-GB"/>
          </a:p>
        </p:txBody>
      </p:sp>
      <p:sp>
        <p:nvSpPr>
          <p:cNvPr id="8" name="Footer Placeholder 4">
            <a:extLst>
              <a:ext uri="{FF2B5EF4-FFF2-40B4-BE49-F238E27FC236}">
                <a16:creationId xmlns:a16="http://schemas.microsoft.com/office/drawing/2014/main" id="{E66AE62D-7842-42DA-9959-51C3CF9E8A44}"/>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65DE9946-1282-4CBB-B712-DC21D6BD329A}"/>
              </a:ext>
            </a:extLst>
          </p:cNvPr>
          <p:cNvSpPr>
            <a:spLocks noGrp="1"/>
          </p:cNvSpPr>
          <p:nvPr>
            <p:ph type="sldNum" sz="quarter" idx="12"/>
          </p:nvPr>
        </p:nvSpPr>
        <p:spPr/>
        <p:txBody>
          <a:bodyPr/>
          <a:lstStyle>
            <a:lvl1pPr>
              <a:defRPr/>
            </a:lvl1pPr>
          </a:lstStyle>
          <a:p>
            <a:pPr>
              <a:defRPr/>
            </a:pPr>
            <a:fld id="{45EC37DD-FA14-4688-BBB5-8C6D4B9A68FC}" type="slidenum">
              <a:rPr lang="en-GB" altLang="en-US"/>
              <a:pPr>
                <a:defRPr/>
              </a:pPr>
              <a:t>‹#›</a:t>
            </a:fld>
            <a:endParaRPr lang="en-GB" altLang="en-US"/>
          </a:p>
        </p:txBody>
      </p:sp>
    </p:spTree>
    <p:extLst>
      <p:ext uri="{BB962C8B-B14F-4D97-AF65-F5344CB8AC3E}">
        <p14:creationId xmlns:p14="http://schemas.microsoft.com/office/powerpoint/2010/main" val="299871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59022D71-CB06-48E1-8D41-79B71D7C981C}"/>
              </a:ext>
            </a:extLst>
          </p:cNvPr>
          <p:cNvSpPr>
            <a:spLocks noGrp="1"/>
          </p:cNvSpPr>
          <p:nvPr>
            <p:ph type="dt" sz="half" idx="10"/>
          </p:nvPr>
        </p:nvSpPr>
        <p:spPr/>
        <p:txBody>
          <a:bodyPr/>
          <a:lstStyle>
            <a:lvl1pPr>
              <a:defRPr/>
            </a:lvl1pPr>
          </a:lstStyle>
          <a:p>
            <a:pPr>
              <a:defRPr/>
            </a:pPr>
            <a:fld id="{1636111A-AAA1-47D8-90CE-5D2891A65D8A}" type="datetimeFigureOut">
              <a:rPr lang="en-GB"/>
              <a:pPr>
                <a:defRPr/>
              </a:pPr>
              <a:t>03/03/2021</a:t>
            </a:fld>
            <a:endParaRPr lang="en-GB"/>
          </a:p>
        </p:txBody>
      </p:sp>
      <p:sp>
        <p:nvSpPr>
          <p:cNvPr id="4" name="Footer Placeholder 4">
            <a:extLst>
              <a:ext uri="{FF2B5EF4-FFF2-40B4-BE49-F238E27FC236}">
                <a16:creationId xmlns:a16="http://schemas.microsoft.com/office/drawing/2014/main" id="{5E7FBF06-DF24-49C8-8291-444830840B9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1A04BC9-EE3C-469B-A16F-07B6CAF381EB}"/>
              </a:ext>
            </a:extLst>
          </p:cNvPr>
          <p:cNvSpPr>
            <a:spLocks noGrp="1"/>
          </p:cNvSpPr>
          <p:nvPr>
            <p:ph type="sldNum" sz="quarter" idx="12"/>
          </p:nvPr>
        </p:nvSpPr>
        <p:spPr/>
        <p:txBody>
          <a:bodyPr/>
          <a:lstStyle>
            <a:lvl1pPr>
              <a:defRPr/>
            </a:lvl1pPr>
          </a:lstStyle>
          <a:p>
            <a:pPr>
              <a:defRPr/>
            </a:pPr>
            <a:fld id="{6F5BAB55-331B-4E9F-841B-A1178627A920}" type="slidenum">
              <a:rPr lang="en-GB" altLang="en-US"/>
              <a:pPr>
                <a:defRPr/>
              </a:pPr>
              <a:t>‹#›</a:t>
            </a:fld>
            <a:endParaRPr lang="en-GB" altLang="en-US"/>
          </a:p>
        </p:txBody>
      </p:sp>
    </p:spTree>
    <p:extLst>
      <p:ext uri="{BB962C8B-B14F-4D97-AF65-F5344CB8AC3E}">
        <p14:creationId xmlns:p14="http://schemas.microsoft.com/office/powerpoint/2010/main" val="383957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7667ECF-5014-4D37-A1FE-114196F6AFF8}"/>
              </a:ext>
            </a:extLst>
          </p:cNvPr>
          <p:cNvSpPr>
            <a:spLocks noGrp="1"/>
          </p:cNvSpPr>
          <p:nvPr>
            <p:ph type="dt" sz="half" idx="10"/>
          </p:nvPr>
        </p:nvSpPr>
        <p:spPr/>
        <p:txBody>
          <a:bodyPr/>
          <a:lstStyle>
            <a:lvl1pPr>
              <a:defRPr/>
            </a:lvl1pPr>
          </a:lstStyle>
          <a:p>
            <a:pPr>
              <a:defRPr/>
            </a:pPr>
            <a:fld id="{C44C3E95-B714-4377-9494-113A8E5854E0}" type="datetimeFigureOut">
              <a:rPr lang="en-GB"/>
              <a:pPr>
                <a:defRPr/>
              </a:pPr>
              <a:t>03/03/2021</a:t>
            </a:fld>
            <a:endParaRPr lang="en-GB"/>
          </a:p>
        </p:txBody>
      </p:sp>
      <p:sp>
        <p:nvSpPr>
          <p:cNvPr id="3" name="Footer Placeholder 4">
            <a:extLst>
              <a:ext uri="{FF2B5EF4-FFF2-40B4-BE49-F238E27FC236}">
                <a16:creationId xmlns:a16="http://schemas.microsoft.com/office/drawing/2014/main" id="{254ED9D9-4B6A-4D63-8E7D-F0799237947D}"/>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A7D4F1C-BDD4-4AB6-B558-E9AD587E9CB9}"/>
              </a:ext>
            </a:extLst>
          </p:cNvPr>
          <p:cNvSpPr>
            <a:spLocks noGrp="1"/>
          </p:cNvSpPr>
          <p:nvPr>
            <p:ph type="sldNum" sz="quarter" idx="12"/>
          </p:nvPr>
        </p:nvSpPr>
        <p:spPr/>
        <p:txBody>
          <a:bodyPr/>
          <a:lstStyle>
            <a:lvl1pPr>
              <a:defRPr/>
            </a:lvl1pPr>
          </a:lstStyle>
          <a:p>
            <a:pPr>
              <a:defRPr/>
            </a:pPr>
            <a:fld id="{EFBFAB19-E177-445D-A908-B5F7E638C64D}" type="slidenum">
              <a:rPr lang="en-GB" altLang="en-US"/>
              <a:pPr>
                <a:defRPr/>
              </a:pPr>
              <a:t>‹#›</a:t>
            </a:fld>
            <a:endParaRPr lang="en-GB" altLang="en-US"/>
          </a:p>
        </p:txBody>
      </p:sp>
    </p:spTree>
    <p:extLst>
      <p:ext uri="{BB962C8B-B14F-4D97-AF65-F5344CB8AC3E}">
        <p14:creationId xmlns:p14="http://schemas.microsoft.com/office/powerpoint/2010/main" val="2939161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C1015B9-AA5F-4A48-BD74-4E1A27597382}"/>
              </a:ext>
            </a:extLst>
          </p:cNvPr>
          <p:cNvSpPr>
            <a:spLocks noGrp="1"/>
          </p:cNvSpPr>
          <p:nvPr>
            <p:ph type="dt" sz="half" idx="10"/>
          </p:nvPr>
        </p:nvSpPr>
        <p:spPr/>
        <p:txBody>
          <a:bodyPr/>
          <a:lstStyle>
            <a:lvl1pPr>
              <a:defRPr/>
            </a:lvl1pPr>
          </a:lstStyle>
          <a:p>
            <a:pPr>
              <a:defRPr/>
            </a:pPr>
            <a:fld id="{E14AEDF1-0F77-4811-ACF0-07283724DBC4}" type="datetimeFigureOut">
              <a:rPr lang="en-GB"/>
              <a:pPr>
                <a:defRPr/>
              </a:pPr>
              <a:t>03/03/2021</a:t>
            </a:fld>
            <a:endParaRPr lang="en-GB"/>
          </a:p>
        </p:txBody>
      </p:sp>
      <p:sp>
        <p:nvSpPr>
          <p:cNvPr id="6" name="Footer Placeholder 4">
            <a:extLst>
              <a:ext uri="{FF2B5EF4-FFF2-40B4-BE49-F238E27FC236}">
                <a16:creationId xmlns:a16="http://schemas.microsoft.com/office/drawing/2014/main" id="{7118A835-78E0-4C70-9CA5-64CBCAF46A7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DFE1192-6068-49E1-A510-3C3B8C9D784E}"/>
              </a:ext>
            </a:extLst>
          </p:cNvPr>
          <p:cNvSpPr>
            <a:spLocks noGrp="1"/>
          </p:cNvSpPr>
          <p:nvPr>
            <p:ph type="sldNum" sz="quarter" idx="12"/>
          </p:nvPr>
        </p:nvSpPr>
        <p:spPr/>
        <p:txBody>
          <a:bodyPr/>
          <a:lstStyle>
            <a:lvl1pPr>
              <a:defRPr/>
            </a:lvl1pPr>
          </a:lstStyle>
          <a:p>
            <a:pPr>
              <a:defRPr/>
            </a:pPr>
            <a:fld id="{0F4C3347-F74D-4176-972B-40BDE26D825F}" type="slidenum">
              <a:rPr lang="en-GB" altLang="en-US"/>
              <a:pPr>
                <a:defRPr/>
              </a:pPr>
              <a:t>‹#›</a:t>
            </a:fld>
            <a:endParaRPr lang="en-GB" altLang="en-US"/>
          </a:p>
        </p:txBody>
      </p:sp>
    </p:spTree>
    <p:extLst>
      <p:ext uri="{BB962C8B-B14F-4D97-AF65-F5344CB8AC3E}">
        <p14:creationId xmlns:p14="http://schemas.microsoft.com/office/powerpoint/2010/main" val="140804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BD0A2B8-66DB-4E84-8F5B-77CCC9F487C2}"/>
              </a:ext>
            </a:extLst>
          </p:cNvPr>
          <p:cNvSpPr>
            <a:spLocks noGrp="1"/>
          </p:cNvSpPr>
          <p:nvPr>
            <p:ph type="dt" sz="half" idx="10"/>
          </p:nvPr>
        </p:nvSpPr>
        <p:spPr/>
        <p:txBody>
          <a:bodyPr/>
          <a:lstStyle>
            <a:lvl1pPr>
              <a:defRPr/>
            </a:lvl1pPr>
          </a:lstStyle>
          <a:p>
            <a:pPr>
              <a:defRPr/>
            </a:pPr>
            <a:fld id="{C5EEEC01-2EF3-419B-BBE8-EF1A4CBE64F1}" type="datetimeFigureOut">
              <a:rPr lang="en-GB"/>
              <a:pPr>
                <a:defRPr/>
              </a:pPr>
              <a:t>03/03/2021</a:t>
            </a:fld>
            <a:endParaRPr lang="en-GB"/>
          </a:p>
        </p:txBody>
      </p:sp>
      <p:sp>
        <p:nvSpPr>
          <p:cNvPr id="6" name="Footer Placeholder 4">
            <a:extLst>
              <a:ext uri="{FF2B5EF4-FFF2-40B4-BE49-F238E27FC236}">
                <a16:creationId xmlns:a16="http://schemas.microsoft.com/office/drawing/2014/main" id="{F4854A64-04F9-4987-A65F-36EBCED4203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3FD984-C7D2-42FB-8E9A-C68B35ECF908}"/>
              </a:ext>
            </a:extLst>
          </p:cNvPr>
          <p:cNvSpPr>
            <a:spLocks noGrp="1"/>
          </p:cNvSpPr>
          <p:nvPr>
            <p:ph type="sldNum" sz="quarter" idx="12"/>
          </p:nvPr>
        </p:nvSpPr>
        <p:spPr/>
        <p:txBody>
          <a:bodyPr/>
          <a:lstStyle>
            <a:lvl1pPr>
              <a:defRPr/>
            </a:lvl1pPr>
          </a:lstStyle>
          <a:p>
            <a:pPr>
              <a:defRPr/>
            </a:pPr>
            <a:fld id="{4C12A92E-9D06-4A67-A9CD-AC36861E71D4}" type="slidenum">
              <a:rPr lang="en-GB" altLang="en-US"/>
              <a:pPr>
                <a:defRPr/>
              </a:pPr>
              <a:t>‹#›</a:t>
            </a:fld>
            <a:endParaRPr lang="en-GB" altLang="en-US"/>
          </a:p>
        </p:txBody>
      </p:sp>
    </p:spTree>
    <p:extLst>
      <p:ext uri="{BB962C8B-B14F-4D97-AF65-F5344CB8AC3E}">
        <p14:creationId xmlns:p14="http://schemas.microsoft.com/office/powerpoint/2010/main" val="254696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43519C-BB5F-4771-8123-388F67DF1E8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AB0687E-14A9-4662-9EAE-C43C6BEC0493}"/>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51AA6AE2-9843-4DCB-B01C-780092D41647}"/>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81D49903-E5BC-40E8-8AE8-735C77AE301F}" type="datetimeFigureOut">
              <a:rPr lang="en-GB"/>
              <a:pPr>
                <a:defRPr/>
              </a:pPr>
              <a:t>03/03/2021</a:t>
            </a:fld>
            <a:endParaRPr lang="en-GB"/>
          </a:p>
        </p:txBody>
      </p:sp>
      <p:sp>
        <p:nvSpPr>
          <p:cNvPr id="5" name="Footer Placeholder 4">
            <a:extLst>
              <a:ext uri="{FF2B5EF4-FFF2-40B4-BE49-F238E27FC236}">
                <a16:creationId xmlns:a16="http://schemas.microsoft.com/office/drawing/2014/main" id="{36DF93C7-C2D9-407A-A8E3-6541B0C4E2E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B345EEE7-B2B9-4370-A6C7-A0BD24CF16F5}"/>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EF2A6F80-81CD-4ED3-8713-268C61D81F5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snc.org.uk/services-commissioning/advanced-services/community-pharmacist-consultation-service/cpcs-gp-referral-pathway/" TargetMode="External"/><Relationship Id="rId2" Type="http://schemas.openxmlformats.org/officeDocument/2006/relationships/hyperlink" Target="https://www.nhsbsa.nhs.uk/pharmacies-gp-practices-and-appliance-contractors/dispensing-contractors-information/nhs-community-pharmacist-consultation-service-minor-illness-and-urgent-repeat-medicines-supply"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psnc.org.uk/services-commissioning/essential-services/discharge-medicines-service/" TargetMode="Externa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ppe.ac.uk/programmes/l/transfer-e-02" TargetMode="External"/><Relationship Id="rId5" Type="http://schemas.openxmlformats.org/officeDocument/2006/relationships/hyperlink" Target="https://www.england.nhs.uk/publication/nhs-discharge-medicines-service-essential-service-toolkit-for-pharmacy-staff-in-community-primary-and-secondary-care/" TargetMode="External"/><Relationship Id="rId4" Type="http://schemas.openxmlformats.org/officeDocument/2006/relationships/hyperlink" Target="https://www.england.nhs.uk/publication/guidance-on-the-national-health-service-charges-and-pharmaceutical-and-local-pharmaceutical-services-amendment-regulations-2020/"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npa.co.uk/discharge-medicines-service-dms/" TargetMode="External"/><Relationship Id="rId3" Type="http://schemas.openxmlformats.org/officeDocument/2006/relationships/hyperlink" Target="https://psnc.org.uk/services-commissioning/essential-services/discharge-medicines-service/" TargetMode="External"/><Relationship Id="rId7" Type="http://schemas.openxmlformats.org/officeDocument/2006/relationships/hyperlink" Target="https://psnc.org.uk/wp-content/uploads/2020/12/DMS-briefing-for-pharmacy-teams-V1.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ppe.ac.uk/services/declaration-of-competence"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psnc.org.uk/wp-content/uploads/2020/12/DMS-implementation-checklist-221220.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psnc.org.uk/services-commissioning/essential-services/discharge-medicines-service/" TargetMode="External"/><Relationship Id="rId4" Type="http://schemas.openxmlformats.org/officeDocument/2006/relationships/hyperlink" Target="https://media.pharmoutcomes.org/video.php?name=DischargeMedicinesServiceManagingDMSReferral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info@suffolklpc.org.uk" TargetMode="External"/><Relationship Id="rId2" Type="http://schemas.openxmlformats.org/officeDocument/2006/relationships/hyperlink" Target="mailto:info@norfolkpharmacies.co.uk"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hsbsa.nhs.uk/pharmacies-gp-practices-and-appliance-contractors/dispensing-contractors-information/nhs-community-pharmacist-consultation-service-minor-illness-and-urgent-repeat-medicines-suppl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42D070E-F213-4195-A8BA-C33AE32F840E}"/>
              </a:ext>
            </a:extLst>
          </p:cNvPr>
          <p:cNvSpPr>
            <a:spLocks noGrp="1"/>
          </p:cNvSpPr>
          <p:nvPr>
            <p:ph type="ctrTitle"/>
          </p:nvPr>
        </p:nvSpPr>
        <p:spPr>
          <a:xfrm>
            <a:off x="2424113" y="692150"/>
            <a:ext cx="7199312" cy="3346450"/>
          </a:xfrm>
        </p:spPr>
        <p:txBody>
          <a:bodyPr rtlCol="0">
            <a:normAutofit fontScale="90000"/>
          </a:bodyPr>
          <a:lstStyle/>
          <a:p>
            <a:pPr eaLnBrk="1" fontAlgn="auto" hangingPunct="1">
              <a:spcAft>
                <a:spcPts val="0"/>
              </a:spcAft>
              <a:defRPr/>
            </a:pPr>
            <a:br>
              <a:rPr lang="en-GB" altLang="en-US" sz="2800" b="1" dirty="0">
                <a:solidFill>
                  <a:schemeClr val="tx2">
                    <a:lumMod val="75000"/>
                  </a:schemeClr>
                </a:solidFill>
                <a:latin typeface="Arial" panose="020B0604020202020204" pitchFamily="34" charset="0"/>
                <a:cs typeface="Arial" panose="020B0604020202020204" pitchFamily="34" charset="0"/>
              </a:rPr>
            </a:br>
            <a:br>
              <a:rPr lang="en-GB" altLang="en-US" sz="2800" b="1" dirty="0">
                <a:solidFill>
                  <a:schemeClr val="tx2">
                    <a:lumMod val="75000"/>
                  </a:schemeClr>
                </a:solidFill>
                <a:latin typeface="Arial" panose="020B0604020202020204" pitchFamily="34" charset="0"/>
                <a:cs typeface="Arial" panose="020B0604020202020204" pitchFamily="34" charset="0"/>
              </a:rPr>
            </a:br>
            <a:br>
              <a:rPr lang="en-GB" altLang="en-US" sz="2800" b="1" dirty="0">
                <a:solidFill>
                  <a:schemeClr val="tx2">
                    <a:lumMod val="75000"/>
                  </a:schemeClr>
                </a:solidFill>
                <a:latin typeface="Arial" panose="020B0604020202020204" pitchFamily="34" charset="0"/>
                <a:cs typeface="Arial" panose="020B0604020202020204" pitchFamily="34" charset="0"/>
              </a:rPr>
            </a:br>
            <a:r>
              <a:rPr lang="en-GB" altLang="en-US" sz="2800" b="1" dirty="0">
                <a:solidFill>
                  <a:schemeClr val="tx2">
                    <a:lumMod val="75000"/>
                  </a:schemeClr>
                </a:solidFill>
                <a:latin typeface="Arial" panose="020B0604020202020204" pitchFamily="34" charset="0"/>
                <a:cs typeface="Arial" panose="020B0604020202020204" pitchFamily="34" charset="0"/>
              </a:rPr>
              <a:t>GP-Community Pharmacist Consultation Service in Norfolk &amp; Suffolk- Where We Are, and Claiming “Annex F” Engagement &amp; Setup Payment</a:t>
            </a:r>
            <a:br>
              <a:rPr lang="en-GB" altLang="en-US" sz="2800" b="1" dirty="0">
                <a:solidFill>
                  <a:schemeClr val="tx2">
                    <a:lumMod val="75000"/>
                  </a:schemeClr>
                </a:solidFill>
                <a:latin typeface="Arial" panose="020B0604020202020204" pitchFamily="34" charset="0"/>
                <a:cs typeface="Arial" panose="020B0604020202020204" pitchFamily="34" charset="0"/>
              </a:rPr>
            </a:br>
            <a:br>
              <a:rPr lang="en-GB" altLang="en-US" sz="2800" b="1" dirty="0">
                <a:solidFill>
                  <a:schemeClr val="tx2">
                    <a:lumMod val="75000"/>
                  </a:schemeClr>
                </a:solidFill>
                <a:latin typeface="Arial" panose="020B0604020202020204" pitchFamily="34" charset="0"/>
                <a:cs typeface="Arial" panose="020B0604020202020204" pitchFamily="34" charset="0"/>
              </a:rPr>
            </a:br>
            <a:r>
              <a:rPr lang="en-GB" altLang="en-US" sz="2800" b="1" dirty="0">
                <a:solidFill>
                  <a:schemeClr val="tx2">
                    <a:lumMod val="75000"/>
                  </a:schemeClr>
                </a:solidFill>
                <a:latin typeface="Arial" panose="020B0604020202020204" pitchFamily="34" charset="0"/>
                <a:cs typeface="Arial" panose="020B0604020202020204" pitchFamily="34" charset="0"/>
              </a:rPr>
              <a:t>&amp; Brief Discharge Medicines Service (DMS) Update</a:t>
            </a:r>
            <a:br>
              <a:rPr lang="en-GB" altLang="en-US" sz="2800" b="1" dirty="0">
                <a:solidFill>
                  <a:schemeClr val="tx2">
                    <a:lumMod val="75000"/>
                  </a:schemeClr>
                </a:solidFill>
                <a:latin typeface="Arial" panose="020B0604020202020204" pitchFamily="34" charset="0"/>
                <a:cs typeface="Arial" panose="020B0604020202020204" pitchFamily="34" charset="0"/>
              </a:rPr>
            </a:br>
            <a:br>
              <a:rPr lang="en-GB" altLang="en-US" sz="2800" b="1" dirty="0">
                <a:solidFill>
                  <a:schemeClr val="tx2">
                    <a:lumMod val="75000"/>
                  </a:schemeClr>
                </a:solidFill>
                <a:latin typeface="Arial" panose="020B0604020202020204" pitchFamily="34" charset="0"/>
                <a:cs typeface="Arial" panose="020B0604020202020204" pitchFamily="34" charset="0"/>
              </a:rPr>
            </a:br>
            <a:r>
              <a:rPr lang="en-GB" altLang="en-US" sz="2000" dirty="0">
                <a:latin typeface="Arial" panose="020B0604020202020204" pitchFamily="34" charset="0"/>
                <a:cs typeface="Arial" panose="020B0604020202020204" pitchFamily="34" charset="0"/>
              </a:rPr>
              <a:t>Tony Dean (Norfolk LPC) &amp;</a:t>
            </a:r>
            <a:br>
              <a:rPr lang="en-GB" altLang="en-US" sz="2000" dirty="0">
                <a:latin typeface="Arial" panose="020B0604020202020204" pitchFamily="34" charset="0"/>
                <a:cs typeface="Arial" panose="020B0604020202020204" pitchFamily="34" charset="0"/>
              </a:rPr>
            </a:br>
            <a:r>
              <a:rPr lang="en-GB" altLang="en-US" sz="2000" dirty="0">
                <a:latin typeface="Arial" panose="020B0604020202020204" pitchFamily="34" charset="0"/>
                <a:cs typeface="Arial" panose="020B0604020202020204" pitchFamily="34" charset="0"/>
              </a:rPr>
              <a:t>Tania Farrow (Suffolk LPC)</a:t>
            </a:r>
            <a:endParaRPr lang="en-GB" altLang="en-US" sz="2800" b="1" dirty="0">
              <a:solidFill>
                <a:schemeClr val="tx2">
                  <a:lumMod val="75000"/>
                </a:schemeClr>
              </a:solidFill>
              <a:latin typeface="Arial" panose="020B0604020202020204" pitchFamily="34" charset="0"/>
              <a:cs typeface="Arial" panose="020B0604020202020204" pitchFamily="34" charset="0"/>
            </a:endParaRPr>
          </a:p>
        </p:txBody>
      </p:sp>
      <p:pic>
        <p:nvPicPr>
          <p:cNvPr id="4099" name="Picture 2">
            <a:extLst>
              <a:ext uri="{FF2B5EF4-FFF2-40B4-BE49-F238E27FC236}">
                <a16:creationId xmlns:a16="http://schemas.microsoft.com/office/drawing/2014/main" id="{A8302D95-1AA5-4E93-A168-576DAD0D81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2511" y="4797153"/>
            <a:ext cx="3178918" cy="17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C616817-0875-4542-A66A-DABF9E5677EA}"/>
              </a:ext>
            </a:extLst>
          </p:cNvPr>
          <p:cNvSpPr/>
          <p:nvPr/>
        </p:nvSpPr>
        <p:spPr>
          <a:xfrm>
            <a:off x="479376" y="260648"/>
            <a:ext cx="11089232" cy="6336704"/>
          </a:xfrm>
          <a:prstGeom prst="rect">
            <a:avLst/>
          </a:prstGeom>
          <a:noFill/>
          <a:ln w="635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103" name="TextBox 1">
            <a:extLst>
              <a:ext uri="{FF2B5EF4-FFF2-40B4-BE49-F238E27FC236}">
                <a16:creationId xmlns:a16="http://schemas.microsoft.com/office/drawing/2014/main" id="{F0273D55-876D-41B3-971F-66AB5CFC4F73}"/>
              </a:ext>
            </a:extLst>
          </p:cNvPr>
          <p:cNvSpPr txBox="1">
            <a:spLocks noChangeArrowheads="1"/>
          </p:cNvSpPr>
          <p:nvPr/>
        </p:nvSpPr>
        <p:spPr bwMode="auto">
          <a:xfrm>
            <a:off x="3971925" y="4222751"/>
            <a:ext cx="4248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140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8C00A3-EDFC-498E-9F5C-D22B8CCEFB1B}"/>
              </a:ext>
            </a:extLst>
          </p:cNvPr>
          <p:cNvSpPr>
            <a:spLocks noGrp="1"/>
          </p:cNvSpPr>
          <p:nvPr>
            <p:ph idx="1"/>
          </p:nvPr>
        </p:nvSpPr>
        <p:spPr>
          <a:xfrm>
            <a:off x="1684338" y="1201738"/>
            <a:ext cx="8767762" cy="4603750"/>
          </a:xfrm>
        </p:spPr>
        <p:txBody>
          <a:bodyPr rtlCol="0">
            <a:normAutofit lnSpcReduction="10000"/>
          </a:bodyPr>
          <a:lstStyle/>
          <a:p>
            <a:pPr eaLnBrk="1" fontAlgn="auto" hangingPunct="1">
              <a:spcAft>
                <a:spcPts val="0"/>
              </a:spcAft>
              <a:buFont typeface="Wingdings" panose="05000000000000000000" pitchFamily="2" charset="2"/>
              <a:buChar char="Ø"/>
              <a:defRPr/>
            </a:pPr>
            <a:r>
              <a:rPr lang="en-GB" sz="2000" dirty="0"/>
              <a:t>£300 “engagement and set up payment” actions can now be completed up to 30</a:t>
            </a:r>
            <a:r>
              <a:rPr lang="en-GB" sz="2000" baseline="30000" dirty="0"/>
              <a:t>th</a:t>
            </a:r>
            <a:r>
              <a:rPr lang="en-GB" sz="2000" dirty="0"/>
              <a:t> June 2021, and claimed on MYS by 5</a:t>
            </a:r>
            <a:r>
              <a:rPr lang="en-GB" sz="2000" baseline="30000" dirty="0"/>
              <a:t>th</a:t>
            </a:r>
            <a:r>
              <a:rPr lang="en-GB" sz="2000" dirty="0"/>
              <a:t> </a:t>
            </a:r>
            <a:r>
              <a:rPr lang="en-GB" sz="2000"/>
              <a:t>July 2021. </a:t>
            </a:r>
            <a:r>
              <a:rPr lang="en-GB" sz="2000" dirty="0"/>
              <a:t>Extension helpful but this webinar still allows claim, so why not do so asap? We cannot guarantee further LPC webinars at this stage, though we will discuss “Go Lives” with all affected pharmacies at the time.</a:t>
            </a:r>
          </a:p>
          <a:p>
            <a:pPr marL="0" indent="0" eaLnBrk="1" fontAlgn="auto" hangingPunct="1">
              <a:spcAft>
                <a:spcPts val="0"/>
              </a:spcAft>
              <a:buNone/>
              <a:defRPr/>
            </a:pPr>
            <a:endParaRPr lang="en-GB" sz="2000" dirty="0"/>
          </a:p>
          <a:p>
            <a:pPr eaLnBrk="1" fontAlgn="auto" hangingPunct="1">
              <a:spcAft>
                <a:spcPts val="0"/>
              </a:spcAft>
              <a:buFont typeface="Wingdings" panose="05000000000000000000" pitchFamily="2" charset="2"/>
              <a:buChar char="Ø"/>
              <a:defRPr/>
            </a:pPr>
            <a:r>
              <a:rPr lang="en-GB" sz="2000" dirty="0"/>
              <a:t>Some have claimed already! Unlikely to stand up to Post Payment Verification. The rest of this webinar supports you to collect the evidence you will need.</a:t>
            </a:r>
          </a:p>
          <a:p>
            <a:pPr marL="0" indent="0" eaLnBrk="1" fontAlgn="auto" hangingPunct="1">
              <a:spcAft>
                <a:spcPts val="0"/>
              </a:spcAft>
              <a:buNone/>
              <a:defRPr/>
            </a:pPr>
            <a:endParaRPr lang="en-GB" sz="2000" dirty="0"/>
          </a:p>
          <a:p>
            <a:pPr eaLnBrk="1" fontAlgn="auto" hangingPunct="1">
              <a:spcAft>
                <a:spcPts val="0"/>
              </a:spcAft>
              <a:buFont typeface="Wingdings" panose="05000000000000000000" pitchFamily="2" charset="2"/>
              <a:buChar char="Ø"/>
              <a:defRPr/>
            </a:pPr>
            <a:r>
              <a:rPr lang="en-GB" sz="2000" dirty="0"/>
              <a:t>Claim via MYS</a:t>
            </a:r>
          </a:p>
          <a:p>
            <a:pPr marL="0" indent="0" eaLnBrk="1" fontAlgn="auto" hangingPunct="1">
              <a:spcAft>
                <a:spcPts val="0"/>
              </a:spcAft>
              <a:buNone/>
              <a:defRPr/>
            </a:pPr>
            <a:endParaRPr lang="en-GB" sz="2000" dirty="0"/>
          </a:p>
          <a:p>
            <a:pPr eaLnBrk="1" fontAlgn="auto" hangingPunct="1">
              <a:spcAft>
                <a:spcPts val="0"/>
              </a:spcAft>
              <a:buFont typeface="Wingdings" panose="05000000000000000000" pitchFamily="2" charset="2"/>
              <a:buChar char="Ø"/>
              <a:defRPr/>
            </a:pPr>
            <a:r>
              <a:rPr lang="en-GB" sz="2000" dirty="0"/>
              <a:t>All contractors are asked to attend one of three webinars to ensure they meet the discussion element of the Annex F requirement. However it is understood that this will not be possible for some contractors so briefing materials will be available via the LPC websites.</a:t>
            </a:r>
          </a:p>
          <a:p>
            <a:pPr marL="0" indent="0" eaLnBrk="1" fontAlgn="auto" hangingPunct="1">
              <a:spcAft>
                <a:spcPts val="0"/>
              </a:spcAft>
              <a:buNone/>
              <a:defRPr/>
            </a:pPr>
            <a:endParaRPr lang="en-GB" sz="2800" dirty="0"/>
          </a:p>
          <a:p>
            <a:pPr marL="0" indent="0" eaLnBrk="1" fontAlgn="auto" hangingPunct="1">
              <a:spcAft>
                <a:spcPts val="0"/>
              </a:spcAft>
              <a:buNone/>
              <a:defRPr/>
            </a:pPr>
            <a:endParaRPr lang="en-GB" sz="2800" dirty="0"/>
          </a:p>
          <a:p>
            <a:pPr marL="0" indent="0" eaLnBrk="1" fontAlgn="auto" hangingPunct="1">
              <a:spcAft>
                <a:spcPts val="0"/>
              </a:spcAft>
              <a:buNone/>
              <a:defRPr/>
            </a:pPr>
            <a:endParaRPr lang="en-GB" sz="2800" dirty="0"/>
          </a:p>
        </p:txBody>
      </p:sp>
      <p:pic>
        <p:nvPicPr>
          <p:cNvPr id="14339" name="Picture 2">
            <a:extLst>
              <a:ext uri="{FF2B5EF4-FFF2-40B4-BE49-F238E27FC236}">
                <a16:creationId xmlns:a16="http://schemas.microsoft.com/office/drawing/2014/main" id="{AE295FFE-3FB1-442A-94CA-ACE4CF8176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2539" y="5905500"/>
            <a:ext cx="1582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a:extLst>
              <a:ext uri="{FF2B5EF4-FFF2-40B4-BE49-F238E27FC236}">
                <a16:creationId xmlns:a16="http://schemas.microsoft.com/office/drawing/2014/main" id="{21E9BAB8-A2D3-4947-9290-F9269E88A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51" y="6064250"/>
            <a:ext cx="15605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3">
            <a:extLst>
              <a:ext uri="{FF2B5EF4-FFF2-40B4-BE49-F238E27FC236}">
                <a16:creationId xmlns:a16="http://schemas.microsoft.com/office/drawing/2014/main" id="{7C1EEB30-74A9-4B95-BFE5-5887328BA88E}"/>
              </a:ext>
            </a:extLst>
          </p:cNvPr>
          <p:cNvSpPr txBox="1">
            <a:spLocks noChangeArrowheads="1"/>
          </p:cNvSpPr>
          <p:nvPr/>
        </p:nvSpPr>
        <p:spPr bwMode="auto">
          <a:xfrm>
            <a:off x="1200150" y="157164"/>
            <a:ext cx="8928100" cy="12922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2400" b="1" dirty="0">
                <a:solidFill>
                  <a:schemeClr val="tx2">
                    <a:lumMod val="75000"/>
                  </a:schemeClr>
                </a:solidFill>
                <a:latin typeface="Arial" panose="020B0604020202020204" pitchFamily="34" charset="0"/>
              </a:rPr>
              <a:t>               Engagement and Set Up Payment</a:t>
            </a:r>
          </a:p>
          <a:p>
            <a:pPr>
              <a:spcBef>
                <a:spcPct val="0"/>
              </a:spcBef>
              <a:buFontTx/>
              <a:buNone/>
              <a:defRPr/>
            </a:pPr>
            <a:endParaRPr lang="en-GB" altLang="en-US" sz="1800" b="1" u="sng" dirty="0">
              <a:latin typeface="Arial" panose="020B0604020202020204" pitchFamily="34" charset="0"/>
            </a:endParaRPr>
          </a:p>
          <a:p>
            <a:pPr>
              <a:spcBef>
                <a:spcPct val="0"/>
              </a:spcBef>
              <a:buFontTx/>
              <a:buNone/>
              <a:defRPr/>
            </a:pPr>
            <a:endParaRPr lang="en-GB" altLang="en-US" sz="1800" dirty="0">
              <a:latin typeface="Arial" panose="020B0604020202020204" pitchFamily="34" charset="0"/>
            </a:endParaRPr>
          </a:p>
          <a:p>
            <a:pPr>
              <a:spcBef>
                <a:spcPct val="0"/>
              </a:spcBef>
              <a:buFontTx/>
              <a:buNone/>
              <a:defRPr/>
            </a:pPr>
            <a:endParaRPr lang="en-GB" altLang="en-US" sz="1800" dirty="0">
              <a:latin typeface="Arial" panose="020B0604020202020204" pitchFamily="34" charset="0"/>
            </a:endParaRPr>
          </a:p>
        </p:txBody>
      </p:sp>
      <p:cxnSp>
        <p:nvCxnSpPr>
          <p:cNvPr id="6" name="Straight Connector 5">
            <a:extLst>
              <a:ext uri="{FF2B5EF4-FFF2-40B4-BE49-F238E27FC236}">
                <a16:creationId xmlns:a16="http://schemas.microsoft.com/office/drawing/2014/main" id="{54F2B4D9-037F-4041-96EE-C39E97017E1C}"/>
              </a:ext>
            </a:extLst>
          </p:cNvPr>
          <p:cNvCxnSpPr/>
          <p:nvPr/>
        </p:nvCxnSpPr>
        <p:spPr>
          <a:xfrm>
            <a:off x="1631951" y="660400"/>
            <a:ext cx="885666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28A7187-BF65-45AC-BACB-28E4087BF4FD}"/>
              </a:ext>
            </a:extLst>
          </p:cNvPr>
          <p:cNvSpPr>
            <a:spLocks noGrp="1"/>
          </p:cNvSpPr>
          <p:nvPr>
            <p:ph type="title"/>
          </p:nvPr>
        </p:nvSpPr>
        <p:spPr>
          <a:xfrm>
            <a:off x="1841500" y="157163"/>
            <a:ext cx="8229600" cy="449262"/>
          </a:xfrm>
        </p:spPr>
        <p:txBody>
          <a:bodyPr/>
          <a:lstStyle/>
          <a:p>
            <a:pPr algn="l">
              <a:defRPr/>
            </a:pPr>
            <a:r>
              <a:rPr lang="en-GB" altLang="en-US" sz="2400" b="1" dirty="0">
                <a:solidFill>
                  <a:schemeClr val="tx2">
                    <a:lumMod val="75000"/>
                  </a:schemeClr>
                </a:solidFill>
                <a:latin typeface="+mn-lt"/>
              </a:rPr>
              <a:t>Annex F in Detail</a:t>
            </a:r>
            <a:endParaRPr lang="en-GB" altLang="en-US" sz="2800" b="1" dirty="0"/>
          </a:p>
        </p:txBody>
      </p:sp>
      <p:sp>
        <p:nvSpPr>
          <p:cNvPr id="8" name="TextBox 7">
            <a:extLst>
              <a:ext uri="{FF2B5EF4-FFF2-40B4-BE49-F238E27FC236}">
                <a16:creationId xmlns:a16="http://schemas.microsoft.com/office/drawing/2014/main" id="{6391B2CB-B5EB-4426-947D-CC74EA0F10B3}"/>
              </a:ext>
            </a:extLst>
          </p:cNvPr>
          <p:cNvSpPr txBox="1"/>
          <p:nvPr/>
        </p:nvSpPr>
        <p:spPr>
          <a:xfrm>
            <a:off x="1841501" y="704851"/>
            <a:ext cx="8507413" cy="5262563"/>
          </a:xfrm>
          <a:prstGeom prst="rect">
            <a:avLst/>
          </a:prstGeom>
          <a:noFill/>
        </p:spPr>
        <p:txBody>
          <a:bodyPr>
            <a:spAutoFit/>
          </a:bodyPr>
          <a:lstStyle/>
          <a:p>
            <a:pPr eaLnBrk="1" fontAlgn="auto" hangingPunct="1">
              <a:spcAft>
                <a:spcPts val="0"/>
              </a:spcAft>
              <a:defRPr/>
            </a:pPr>
            <a:r>
              <a:rPr lang="en-GB" sz="2000" dirty="0"/>
              <a:t>a)The contractor has </a:t>
            </a:r>
            <a:r>
              <a:rPr lang="en-GB" sz="2000" b="1" i="1" dirty="0"/>
              <a:t>participated in discussions with a delivery partner/LPC lead </a:t>
            </a:r>
            <a:r>
              <a:rPr lang="en-GB" sz="2000" dirty="0"/>
              <a:t>to explore how they might promote uptake of CPCS locally. This could include early exploration of options, through to discussing the planning process for rollout of the referral pathway.</a:t>
            </a:r>
          </a:p>
          <a:p>
            <a:pPr eaLnBrk="1" fontAlgn="auto" hangingPunct="1">
              <a:spcAft>
                <a:spcPts val="0"/>
              </a:spcAft>
              <a:defRPr/>
            </a:pPr>
            <a:endParaRPr lang="en-GB" sz="2000" i="1" dirty="0">
              <a:solidFill>
                <a:srgbClr val="FF0000"/>
              </a:solidFill>
            </a:endParaRPr>
          </a:p>
          <a:p>
            <a:pPr eaLnBrk="1" fontAlgn="auto" hangingPunct="1">
              <a:spcAft>
                <a:spcPts val="0"/>
              </a:spcAft>
              <a:buFont typeface="Wingdings" panose="05000000000000000000" pitchFamily="2" charset="2"/>
              <a:buChar char="ü"/>
              <a:defRPr/>
            </a:pPr>
            <a:r>
              <a:rPr lang="en-GB" dirty="0">
                <a:solidFill>
                  <a:srgbClr val="002060"/>
                </a:solidFill>
              </a:rPr>
              <a:t>Tonight’s webinar provides this</a:t>
            </a:r>
          </a:p>
          <a:p>
            <a:pPr eaLnBrk="1" fontAlgn="auto" hangingPunct="1">
              <a:spcAft>
                <a:spcPts val="0"/>
              </a:spcAft>
              <a:defRPr/>
            </a:pPr>
            <a:endParaRPr lang="en-GB" dirty="0">
              <a:solidFill>
                <a:srgbClr val="002060"/>
              </a:solidFill>
            </a:endParaRPr>
          </a:p>
          <a:p>
            <a:pPr>
              <a:defRPr/>
            </a:pPr>
            <a:r>
              <a:rPr lang="en-GB" dirty="0"/>
              <a:t>Q: </a:t>
            </a:r>
            <a:r>
              <a:rPr lang="en-GB" b="1" dirty="0"/>
              <a:t>Could/should Pharmacies be discussing GP-CPCS with their practices?</a:t>
            </a:r>
            <a:endParaRPr lang="en-GB" dirty="0"/>
          </a:p>
          <a:p>
            <a:pPr>
              <a:defRPr/>
            </a:pPr>
            <a:r>
              <a:rPr lang="en-GB" dirty="0">
                <a:solidFill>
                  <a:srgbClr val="002060"/>
                </a:solidFill>
              </a:rPr>
              <a:t>A: </a:t>
            </a:r>
            <a:r>
              <a:rPr lang="en-GB" b="1" dirty="0">
                <a:solidFill>
                  <a:srgbClr val="002060"/>
                </a:solidFill>
              </a:rPr>
              <a:t>Not mandated, but by all means if an opportunity arises. However, please</a:t>
            </a:r>
            <a:r>
              <a:rPr lang="en-GB" dirty="0">
                <a:solidFill>
                  <a:srgbClr val="002060"/>
                </a:solidFill>
              </a:rPr>
              <a:t>:</a:t>
            </a:r>
          </a:p>
          <a:p>
            <a:pPr marL="800100" lvl="1" indent="-342900">
              <a:buFont typeface="Arial" panose="020B0604020202020204" pitchFamily="34" charset="0"/>
              <a:buChar char="•"/>
              <a:defRPr/>
            </a:pPr>
            <a:r>
              <a:rPr lang="en-GB" dirty="0">
                <a:solidFill>
                  <a:srgbClr val="002060"/>
                </a:solidFill>
              </a:rPr>
              <a:t>Bear in mind current pressures/priorities</a:t>
            </a:r>
          </a:p>
          <a:p>
            <a:pPr marL="800100" lvl="1" indent="-342900">
              <a:buFont typeface="Arial" panose="020B0604020202020204" pitchFamily="34" charset="0"/>
              <a:buChar char="•"/>
              <a:defRPr/>
            </a:pPr>
            <a:r>
              <a:rPr lang="en-GB" dirty="0">
                <a:solidFill>
                  <a:srgbClr val="002060"/>
                </a:solidFill>
              </a:rPr>
              <a:t>Avoid multiple approaches to same practice</a:t>
            </a:r>
          </a:p>
          <a:p>
            <a:pPr marL="800100" lvl="1" indent="-342900">
              <a:buFont typeface="Arial" panose="020B0604020202020204" pitchFamily="34" charset="0"/>
              <a:buChar char="•"/>
              <a:defRPr/>
            </a:pPr>
            <a:r>
              <a:rPr lang="en-GB" dirty="0">
                <a:solidFill>
                  <a:srgbClr val="002060"/>
                </a:solidFill>
              </a:rPr>
              <a:t>LPC/System team must be informed to ensure adequate support</a:t>
            </a:r>
          </a:p>
          <a:p>
            <a:pPr marL="800100" lvl="1" indent="-342900">
              <a:buFont typeface="Arial" panose="020B0604020202020204" pitchFamily="34" charset="0"/>
              <a:buChar char="•"/>
              <a:defRPr/>
            </a:pPr>
            <a:r>
              <a:rPr lang="en-GB" dirty="0">
                <a:solidFill>
                  <a:srgbClr val="002060"/>
                </a:solidFill>
              </a:rPr>
              <a:t>Cannot just be an “arrangement” between a practice and a pharmacy that excludes others - patient free choice must prevail</a:t>
            </a:r>
          </a:p>
          <a:p>
            <a:pPr marL="800100" lvl="1" indent="-342900">
              <a:buFont typeface="Arial" panose="020B0604020202020204" pitchFamily="34" charset="0"/>
              <a:buChar char="•"/>
              <a:defRPr/>
            </a:pPr>
            <a:r>
              <a:rPr lang="en-GB" dirty="0">
                <a:solidFill>
                  <a:srgbClr val="002060"/>
                </a:solidFill>
              </a:rPr>
              <a:t>Suggest if there’s any interest just pass information to LPC for inclusion in planning.</a:t>
            </a:r>
          </a:p>
          <a:p>
            <a:pPr marL="800100" lvl="1" indent="-342900">
              <a:buFont typeface="Arial" panose="020B0604020202020204" pitchFamily="34" charset="0"/>
              <a:buChar char="•"/>
              <a:defRPr/>
            </a:pPr>
            <a:r>
              <a:rPr lang="en-GB" dirty="0">
                <a:solidFill>
                  <a:srgbClr val="002060"/>
                </a:solidFill>
              </a:rPr>
              <a:t>Please liaise with LPC on approaches esp. any social media</a:t>
            </a:r>
          </a:p>
          <a:p>
            <a:pPr marL="342900" indent="-342900">
              <a:buFont typeface="Arial" panose="020B0604020202020204" pitchFamily="34" charset="0"/>
              <a:buChar char="•"/>
              <a:defRPr/>
            </a:pPr>
            <a:endParaRPr lang="en-GB" sz="2000" dirty="0">
              <a:solidFill>
                <a:srgbClr val="002060"/>
              </a:solidFill>
            </a:endParaRPr>
          </a:p>
        </p:txBody>
      </p:sp>
      <p:pic>
        <p:nvPicPr>
          <p:cNvPr id="15364" name="Picture 2">
            <a:extLst>
              <a:ext uri="{FF2B5EF4-FFF2-40B4-BE49-F238E27FC236}">
                <a16:creationId xmlns:a16="http://schemas.microsoft.com/office/drawing/2014/main" id="{6EF91E7F-6FD7-46F6-A876-291C9E560C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2539" y="5905500"/>
            <a:ext cx="1582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a:extLst>
              <a:ext uri="{FF2B5EF4-FFF2-40B4-BE49-F238E27FC236}">
                <a16:creationId xmlns:a16="http://schemas.microsoft.com/office/drawing/2014/main" id="{D7FC5A22-A233-4F08-B3FF-6025946A0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51" y="6064250"/>
            <a:ext cx="15605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31EE8A16-A250-43CE-B1FA-7F9403F958DC}"/>
              </a:ext>
            </a:extLst>
          </p:cNvPr>
          <p:cNvCxnSpPr/>
          <p:nvPr/>
        </p:nvCxnSpPr>
        <p:spPr>
          <a:xfrm>
            <a:off x="1631951" y="660400"/>
            <a:ext cx="885666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212E89-ED63-42DA-A521-EE81F4029E2B}"/>
              </a:ext>
            </a:extLst>
          </p:cNvPr>
          <p:cNvSpPr>
            <a:spLocks noGrp="1"/>
          </p:cNvSpPr>
          <p:nvPr>
            <p:ph idx="1"/>
          </p:nvPr>
        </p:nvSpPr>
        <p:spPr>
          <a:xfrm>
            <a:off x="1981200" y="692150"/>
            <a:ext cx="8229600" cy="5289550"/>
          </a:xfrm>
        </p:spPr>
        <p:txBody>
          <a:bodyPr/>
          <a:lstStyle/>
          <a:p>
            <a:pPr marL="0" indent="0">
              <a:buNone/>
              <a:defRPr/>
            </a:pPr>
            <a:r>
              <a:rPr lang="en-GB" sz="2000" dirty="0"/>
              <a:t>b) The contractor has </a:t>
            </a:r>
            <a:r>
              <a:rPr lang="en-GB" sz="2000" b="1" i="1" dirty="0"/>
              <a:t>participated in meetings</a:t>
            </a:r>
            <a:r>
              <a:rPr lang="en-GB" sz="2000" dirty="0"/>
              <a:t>, which may be web-based and organised by others, to brief pharmacies and potentially general practices on the referral process which will be implemented, including how pharmacies will be involved in the pathway. Where a contractor has no representative available to attend a meeting at the time set, they should instead </a:t>
            </a:r>
            <a:r>
              <a:rPr lang="en-GB" sz="2000" b="1" i="1" dirty="0"/>
              <a:t>seek a briefing from the delivery partner/LPC lead </a:t>
            </a:r>
            <a:r>
              <a:rPr lang="en-GB" sz="2000" dirty="0"/>
              <a:t>on the matters discussed to ensure that they remain fully engaged with local plans.</a:t>
            </a:r>
          </a:p>
          <a:p>
            <a:pPr>
              <a:defRPr/>
            </a:pPr>
            <a:r>
              <a:rPr lang="en-GB" sz="2000" dirty="0">
                <a:solidFill>
                  <a:srgbClr val="002060"/>
                </a:solidFill>
              </a:rPr>
              <a:t>Tonight covers this for now</a:t>
            </a:r>
          </a:p>
          <a:p>
            <a:pPr>
              <a:defRPr/>
            </a:pPr>
            <a:r>
              <a:rPr lang="en-GB" sz="2000" dirty="0">
                <a:solidFill>
                  <a:srgbClr val="002060"/>
                </a:solidFill>
              </a:rPr>
              <a:t>We have discussed the agreed pathways: </a:t>
            </a:r>
            <a:r>
              <a:rPr lang="en-GB" sz="2000" b="1" dirty="0">
                <a:solidFill>
                  <a:srgbClr val="002060"/>
                </a:solidFill>
              </a:rPr>
              <a:t>NHS mail for referral, patient to ring first,  </a:t>
            </a:r>
            <a:r>
              <a:rPr lang="en-GB" sz="2000" b="1" dirty="0" err="1">
                <a:solidFill>
                  <a:srgbClr val="002060"/>
                </a:solidFill>
              </a:rPr>
              <a:t>PharmOutcomes</a:t>
            </a:r>
            <a:r>
              <a:rPr lang="en-GB" sz="2000" b="1" dirty="0">
                <a:solidFill>
                  <a:srgbClr val="002060"/>
                </a:solidFill>
              </a:rPr>
              <a:t> for data capture and feedback, surgery “back office” number for escalation pathway back for urgent appointment. </a:t>
            </a:r>
            <a:r>
              <a:rPr lang="en-GB" sz="2000" dirty="0">
                <a:solidFill>
                  <a:srgbClr val="002060"/>
                </a:solidFill>
              </a:rPr>
              <a:t>These may change by the time your area goes live, but this initial agreement is enough for Annex F.</a:t>
            </a:r>
            <a:endParaRPr lang="en-GB" sz="2400" dirty="0">
              <a:solidFill>
                <a:srgbClr val="002060"/>
              </a:solidFill>
            </a:endParaRPr>
          </a:p>
          <a:p>
            <a:pPr>
              <a:defRPr/>
            </a:pPr>
            <a:r>
              <a:rPr lang="en-GB" sz="2000" dirty="0">
                <a:solidFill>
                  <a:srgbClr val="002060"/>
                </a:solidFill>
              </a:rPr>
              <a:t>Presentation will be on LPC websites, which will then act as the above “briefing” for anyone not attending. </a:t>
            </a:r>
          </a:p>
          <a:p>
            <a:pPr>
              <a:defRPr/>
            </a:pPr>
            <a:r>
              <a:rPr lang="en-GB" sz="2000" dirty="0">
                <a:solidFill>
                  <a:srgbClr val="002060"/>
                </a:solidFill>
              </a:rPr>
              <a:t>Monitor LPC website for developments as local roll out progresses</a:t>
            </a:r>
          </a:p>
          <a:p>
            <a:pPr marL="0" indent="0">
              <a:buNone/>
              <a:defRPr/>
            </a:pPr>
            <a:endParaRPr lang="en-GB" dirty="0"/>
          </a:p>
        </p:txBody>
      </p:sp>
      <p:pic>
        <p:nvPicPr>
          <p:cNvPr id="16387" name="Picture 2">
            <a:extLst>
              <a:ext uri="{FF2B5EF4-FFF2-40B4-BE49-F238E27FC236}">
                <a16:creationId xmlns:a16="http://schemas.microsoft.com/office/drawing/2014/main" id="{804EA97C-3C64-4916-8486-9C9A374278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2539" y="5905500"/>
            <a:ext cx="1582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a:extLst>
              <a:ext uri="{FF2B5EF4-FFF2-40B4-BE49-F238E27FC236}">
                <a16:creationId xmlns:a16="http://schemas.microsoft.com/office/drawing/2014/main" id="{9C731AF6-3462-4265-BC53-B1AB25A71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51" y="6064250"/>
            <a:ext cx="15605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2EE6C804-CE1E-4F98-9C81-9BF8CBCCB297}"/>
              </a:ext>
            </a:extLst>
          </p:cNvPr>
          <p:cNvCxnSpPr/>
          <p:nvPr/>
        </p:nvCxnSpPr>
        <p:spPr>
          <a:xfrm>
            <a:off x="1631951" y="660400"/>
            <a:ext cx="8856663"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C954D5B-8E8D-478A-B448-79260003779D}"/>
              </a:ext>
            </a:extLst>
          </p:cNvPr>
          <p:cNvSpPr txBox="1">
            <a:spLocks/>
          </p:cNvSpPr>
          <p:nvPr/>
        </p:nvSpPr>
        <p:spPr bwMode="auto">
          <a:xfrm>
            <a:off x="1841500" y="157163"/>
            <a:ext cx="3822700" cy="449262"/>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defRPr/>
            </a:pPr>
            <a:r>
              <a:rPr lang="en-GB" altLang="en-US" sz="2400" b="1" dirty="0">
                <a:solidFill>
                  <a:schemeClr val="tx2">
                    <a:lumMod val="75000"/>
                  </a:schemeClr>
                </a:solidFill>
                <a:latin typeface="+mn-lt"/>
              </a:rPr>
              <a:t>Annex F in Detail Continued</a:t>
            </a:r>
            <a:endParaRPr lang="en-GB" altLang="en-US" sz="2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749BD9-8DFE-4740-AF83-D8071E0D3FC4}"/>
              </a:ext>
            </a:extLst>
          </p:cNvPr>
          <p:cNvSpPr>
            <a:spLocks noGrp="1"/>
          </p:cNvSpPr>
          <p:nvPr>
            <p:ph idx="1"/>
          </p:nvPr>
        </p:nvSpPr>
        <p:spPr>
          <a:xfrm>
            <a:off x="1919289" y="1341439"/>
            <a:ext cx="8207375" cy="5462587"/>
          </a:xfrm>
        </p:spPr>
        <p:txBody>
          <a:bodyPr rtlCol="0">
            <a:normAutofit/>
          </a:bodyPr>
          <a:lstStyle/>
          <a:p>
            <a:pPr marL="0" indent="0" eaLnBrk="1" fontAlgn="auto" hangingPunct="1">
              <a:spcAft>
                <a:spcPts val="0"/>
              </a:spcAft>
              <a:buNone/>
              <a:defRPr/>
            </a:pPr>
            <a:endParaRPr lang="en-GB" sz="2800" dirty="0"/>
          </a:p>
          <a:p>
            <a:pPr eaLnBrk="1" fontAlgn="auto" hangingPunct="1">
              <a:spcAft>
                <a:spcPts val="0"/>
              </a:spcAft>
              <a:buFont typeface="Wingdings" panose="05000000000000000000" pitchFamily="2" charset="2"/>
              <a:buChar char="Ø"/>
              <a:defRPr/>
            </a:pPr>
            <a:endParaRPr lang="en-GB" sz="2800" dirty="0"/>
          </a:p>
          <a:p>
            <a:pPr marL="0" indent="0" eaLnBrk="1" fontAlgn="auto" hangingPunct="1">
              <a:spcAft>
                <a:spcPts val="0"/>
              </a:spcAft>
              <a:buNone/>
              <a:defRPr/>
            </a:pPr>
            <a:endParaRPr lang="en-GB" sz="2800" dirty="0"/>
          </a:p>
          <a:p>
            <a:pPr marL="0" indent="0" eaLnBrk="1" fontAlgn="auto" hangingPunct="1">
              <a:spcAft>
                <a:spcPts val="0"/>
              </a:spcAft>
              <a:buNone/>
              <a:defRPr/>
            </a:pPr>
            <a:endParaRPr lang="en-GB" sz="2800" dirty="0"/>
          </a:p>
        </p:txBody>
      </p:sp>
      <p:cxnSp>
        <p:nvCxnSpPr>
          <p:cNvPr id="7" name="Straight Connector 6">
            <a:extLst>
              <a:ext uri="{FF2B5EF4-FFF2-40B4-BE49-F238E27FC236}">
                <a16:creationId xmlns:a16="http://schemas.microsoft.com/office/drawing/2014/main" id="{D119FEE2-B65D-4713-BA03-BAB3B6FB6B18}"/>
              </a:ext>
            </a:extLst>
          </p:cNvPr>
          <p:cNvCxnSpPr/>
          <p:nvPr/>
        </p:nvCxnSpPr>
        <p:spPr>
          <a:xfrm>
            <a:off x="1631951" y="660400"/>
            <a:ext cx="8856663" cy="0"/>
          </a:xfrm>
          <a:prstGeom prst="line">
            <a:avLst/>
          </a:prstGeom>
        </p:spPr>
        <p:style>
          <a:lnRef idx="1">
            <a:schemeClr val="accent1"/>
          </a:lnRef>
          <a:fillRef idx="0">
            <a:schemeClr val="accent1"/>
          </a:fillRef>
          <a:effectRef idx="0">
            <a:schemeClr val="accent1"/>
          </a:effectRef>
          <a:fontRef idx="minor">
            <a:schemeClr val="tx1"/>
          </a:fontRef>
        </p:style>
      </p:cxnSp>
      <p:pic>
        <p:nvPicPr>
          <p:cNvPr id="17412" name="Picture 2">
            <a:extLst>
              <a:ext uri="{FF2B5EF4-FFF2-40B4-BE49-F238E27FC236}">
                <a16:creationId xmlns:a16="http://schemas.microsoft.com/office/drawing/2014/main" id="{921D11A3-5BA7-4031-BB2B-AA1071ED9E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2539" y="5905500"/>
            <a:ext cx="1582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a:extLst>
              <a:ext uri="{FF2B5EF4-FFF2-40B4-BE49-F238E27FC236}">
                <a16:creationId xmlns:a16="http://schemas.microsoft.com/office/drawing/2014/main" id="{4473C480-B567-478A-BBAC-306205068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51" y="6064250"/>
            <a:ext cx="15605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54F0AE3-F52D-49F3-93C0-B96046BF7D0D}"/>
              </a:ext>
            </a:extLst>
          </p:cNvPr>
          <p:cNvSpPr txBox="1"/>
          <p:nvPr/>
        </p:nvSpPr>
        <p:spPr>
          <a:xfrm>
            <a:off x="1847850" y="750889"/>
            <a:ext cx="8350250" cy="5324475"/>
          </a:xfrm>
          <a:prstGeom prst="rect">
            <a:avLst/>
          </a:prstGeom>
          <a:noFill/>
        </p:spPr>
        <p:txBody>
          <a:bodyPr>
            <a:spAutoFit/>
          </a:bodyPr>
          <a:lstStyle/>
          <a:p>
            <a:pPr>
              <a:defRPr/>
            </a:pPr>
            <a:r>
              <a:rPr lang="en-GB" sz="2000" dirty="0"/>
              <a:t>c) The contractor must ensure that </a:t>
            </a:r>
            <a:r>
              <a:rPr lang="en-GB" sz="2000" b="1" i="1" dirty="0"/>
              <a:t>relevant members of the pharmacy team have read and understood any briefing materials </a:t>
            </a:r>
            <a:r>
              <a:rPr lang="en-GB" sz="2000" dirty="0"/>
              <a:t>prepared locally by the PCN or delivery partners on the referral pathway and any rollout plans, to ensure the relevant details are understood;</a:t>
            </a:r>
          </a:p>
          <a:p>
            <a:pPr>
              <a:defRPr/>
            </a:pPr>
            <a:endParaRPr lang="en-GB" sz="2000" i="1" dirty="0"/>
          </a:p>
          <a:p>
            <a:pPr marL="342900" indent="-342900">
              <a:buFont typeface="Arial" panose="020B0604020202020204" pitchFamily="34" charset="0"/>
              <a:buChar char="•"/>
              <a:defRPr/>
            </a:pPr>
            <a:r>
              <a:rPr lang="en-GB" sz="2000" dirty="0">
                <a:solidFill>
                  <a:srgbClr val="002060"/>
                </a:solidFill>
              </a:rPr>
              <a:t>Record of staff briefing based on tonight's update (see Plan on a Page and template Staff Briefing Record on your LPC website)</a:t>
            </a:r>
          </a:p>
          <a:p>
            <a:pPr marL="285750" indent="-285750">
              <a:buFont typeface="Wingdings" panose="05000000000000000000" pitchFamily="2" charset="2"/>
              <a:buChar char="Ø"/>
              <a:defRPr/>
            </a:pPr>
            <a:endParaRPr lang="en-GB" sz="2000" dirty="0">
              <a:solidFill>
                <a:srgbClr val="002060"/>
              </a:solidFill>
            </a:endParaRPr>
          </a:p>
          <a:p>
            <a:pPr>
              <a:defRPr/>
            </a:pPr>
            <a:r>
              <a:rPr lang="en-GB" sz="2000" dirty="0"/>
              <a:t>d) The contractor should </a:t>
            </a:r>
            <a:r>
              <a:rPr lang="en-GB" sz="2000" b="1" i="1" dirty="0"/>
              <a:t>create an action plan for implementing the new referral pathway</a:t>
            </a:r>
            <a:r>
              <a:rPr lang="en-GB" sz="2000" dirty="0"/>
              <a:t> in the pharmacy, including ensuring their NHS CPCS </a:t>
            </a:r>
            <a:r>
              <a:rPr lang="en-GB" sz="2000" b="1" i="1" dirty="0"/>
              <a:t>standard operating procedure is updated </a:t>
            </a:r>
            <a:r>
              <a:rPr lang="en-GB" sz="2000" dirty="0"/>
              <a:t>to include the GP referral pathway and the associated record keeping and data capture requirements.</a:t>
            </a:r>
          </a:p>
          <a:p>
            <a:pPr>
              <a:defRPr/>
            </a:pPr>
            <a:endParaRPr lang="en-GB" sz="2000" i="1" dirty="0">
              <a:solidFill>
                <a:srgbClr val="FF0000"/>
              </a:solidFill>
            </a:endParaRPr>
          </a:p>
          <a:p>
            <a:pPr marL="342900" indent="-342900">
              <a:buFont typeface="Arial" panose="020B0604020202020204" pitchFamily="34" charset="0"/>
              <a:buChar char="•"/>
              <a:defRPr/>
            </a:pPr>
            <a:r>
              <a:rPr lang="en-GB" sz="2000" dirty="0">
                <a:solidFill>
                  <a:srgbClr val="002060"/>
                </a:solidFill>
              </a:rPr>
              <a:t>Create a pharmacy specific </a:t>
            </a:r>
            <a:r>
              <a:rPr lang="en-GB" sz="2000" b="1" dirty="0">
                <a:solidFill>
                  <a:srgbClr val="002060"/>
                </a:solidFill>
              </a:rPr>
              <a:t>brief</a:t>
            </a:r>
            <a:r>
              <a:rPr lang="en-GB" sz="2000" dirty="0">
                <a:solidFill>
                  <a:srgbClr val="002060"/>
                </a:solidFill>
              </a:rPr>
              <a:t> action plan based on tonight’s update which includes the need to update your SOP before implementation.</a:t>
            </a:r>
          </a:p>
        </p:txBody>
      </p:sp>
      <p:sp>
        <p:nvSpPr>
          <p:cNvPr id="8" name="Title 1">
            <a:extLst>
              <a:ext uri="{FF2B5EF4-FFF2-40B4-BE49-F238E27FC236}">
                <a16:creationId xmlns:a16="http://schemas.microsoft.com/office/drawing/2014/main" id="{867E2A9C-A660-448C-B994-789F867FD296}"/>
              </a:ext>
            </a:extLst>
          </p:cNvPr>
          <p:cNvSpPr txBox="1">
            <a:spLocks/>
          </p:cNvSpPr>
          <p:nvPr/>
        </p:nvSpPr>
        <p:spPr bwMode="auto">
          <a:xfrm>
            <a:off x="1841500" y="157163"/>
            <a:ext cx="3803650" cy="4572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defRPr/>
            </a:pPr>
            <a:r>
              <a:rPr lang="en-GB" altLang="en-US" sz="2400" b="1" dirty="0">
                <a:solidFill>
                  <a:schemeClr val="tx2">
                    <a:lumMod val="75000"/>
                  </a:schemeClr>
                </a:solidFill>
                <a:latin typeface="+mn-lt"/>
              </a:rPr>
              <a:t>Annex F in Detail </a:t>
            </a:r>
            <a:r>
              <a:rPr lang="en-GB" altLang="en-US" sz="2400" b="1" dirty="0" err="1">
                <a:solidFill>
                  <a:schemeClr val="tx2">
                    <a:lumMod val="75000"/>
                  </a:schemeClr>
                </a:solidFill>
                <a:latin typeface="+mn-lt"/>
              </a:rPr>
              <a:t>Cont</a:t>
            </a:r>
            <a:r>
              <a:rPr lang="en-GB" altLang="en-US" sz="2400" b="1" dirty="0">
                <a:solidFill>
                  <a:schemeClr val="tx2">
                    <a:lumMod val="75000"/>
                  </a:schemeClr>
                </a:solidFill>
                <a:latin typeface="+mn-lt"/>
              </a:rPr>
              <a:t>…</a:t>
            </a:r>
            <a:endParaRPr lang="en-GB" altLang="en-US" sz="28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5E9064-DF72-4FD8-95E0-DEBC9E64B1C4}"/>
              </a:ext>
            </a:extLst>
          </p:cNvPr>
          <p:cNvSpPr txBox="1"/>
          <p:nvPr/>
        </p:nvSpPr>
        <p:spPr>
          <a:xfrm>
            <a:off x="1841501" y="719138"/>
            <a:ext cx="8372475" cy="5478462"/>
          </a:xfrm>
          <a:prstGeom prst="rect">
            <a:avLst/>
          </a:prstGeom>
          <a:noFill/>
        </p:spPr>
        <p:txBody>
          <a:bodyPr anchor="ctr">
            <a:spAutoFit/>
          </a:bodyPr>
          <a:lstStyle/>
          <a:p>
            <a:pPr>
              <a:defRPr/>
            </a:pPr>
            <a:r>
              <a:rPr lang="en-GB" sz="2000" dirty="0"/>
              <a:t>e) The contractor must </a:t>
            </a:r>
            <a:r>
              <a:rPr lang="en-GB" sz="2000" b="1" i="1" dirty="0"/>
              <a:t>ensure that relevant members of the pharmacy team are fully briefed</a:t>
            </a:r>
            <a:r>
              <a:rPr lang="en-GB" sz="2000" dirty="0"/>
              <a:t> and have read and understood information within the updated NHS CPCS service specification and associated toolkit which is pertinent to their role</a:t>
            </a:r>
            <a:r>
              <a:rPr lang="en-GB" i="1" dirty="0">
                <a:solidFill>
                  <a:srgbClr val="FF0000"/>
                </a:solidFill>
              </a:rPr>
              <a:t>.</a:t>
            </a:r>
          </a:p>
          <a:p>
            <a:pPr>
              <a:defRPr/>
            </a:pPr>
            <a:endParaRPr lang="en-GB" i="1" dirty="0">
              <a:solidFill>
                <a:srgbClr val="FF0000"/>
              </a:solidFill>
            </a:endParaRPr>
          </a:p>
          <a:p>
            <a:pPr marL="285750" indent="-285750">
              <a:buFont typeface="Arial" panose="020B0604020202020204" pitchFamily="34" charset="0"/>
              <a:buChar char="•"/>
              <a:defRPr/>
            </a:pPr>
            <a:r>
              <a:rPr lang="en-GB" dirty="0">
                <a:solidFill>
                  <a:srgbClr val="002060"/>
                </a:solidFill>
              </a:rPr>
              <a:t>Record of staff briefing (see template Staff Briefing Record on your LPC website)</a:t>
            </a:r>
          </a:p>
          <a:p>
            <a:pPr marL="285750" indent="-285750">
              <a:buFont typeface="Arial" panose="020B0604020202020204" pitchFamily="34" charset="0"/>
              <a:buChar char="•"/>
              <a:defRPr/>
            </a:pPr>
            <a:r>
              <a:rPr lang="en-GB" b="1" dirty="0">
                <a:solidFill>
                  <a:srgbClr val="002060"/>
                </a:solidFill>
              </a:rPr>
              <a:t>Service Specification &amp; Toolkit </a:t>
            </a:r>
            <a:r>
              <a:rPr lang="en-GB" dirty="0">
                <a:solidFill>
                  <a:srgbClr val="002060"/>
                </a:solidFill>
              </a:rPr>
              <a:t>(see links at the bottom of the NHSBSA website accessed below)</a:t>
            </a:r>
          </a:p>
          <a:p>
            <a:pPr marL="285750" indent="-285750">
              <a:buFont typeface="Arial" panose="020B0604020202020204" pitchFamily="34" charset="0"/>
              <a:buChar char="•"/>
              <a:defRPr/>
            </a:pPr>
            <a:endParaRPr lang="en-GB" dirty="0">
              <a:solidFill>
                <a:srgbClr val="002060"/>
              </a:solidFill>
            </a:endParaRPr>
          </a:p>
          <a:p>
            <a:pPr>
              <a:defRPr/>
            </a:pPr>
            <a:r>
              <a:rPr lang="en-GB" dirty="0">
                <a:solidFill>
                  <a:srgbClr val="002060"/>
                </a:solidFill>
                <a:hlinkClick r:id="rId2"/>
              </a:rPr>
              <a:t>https://www.nhsbsa.nhs.uk/pharmacies-gp-practices-and-appliance-contractors/dispensing-contractors-information/nhs-community-pharmacist-consultation-service-minor-illness-and-urgent-repeat-medicines-supply</a:t>
            </a:r>
            <a:r>
              <a:rPr lang="en-GB" dirty="0">
                <a:solidFill>
                  <a:srgbClr val="002060"/>
                </a:solidFill>
              </a:rPr>
              <a:t> </a:t>
            </a:r>
          </a:p>
          <a:p>
            <a:pPr>
              <a:defRPr/>
            </a:pPr>
            <a:endParaRPr lang="en-GB" dirty="0">
              <a:solidFill>
                <a:srgbClr val="002060"/>
              </a:solidFill>
            </a:endParaRPr>
          </a:p>
          <a:p>
            <a:pPr>
              <a:defRPr/>
            </a:pPr>
            <a:r>
              <a:rPr lang="en-GB" b="1" dirty="0"/>
              <a:t>Other Resources</a:t>
            </a:r>
          </a:p>
          <a:p>
            <a:pPr>
              <a:defRPr/>
            </a:pPr>
            <a:r>
              <a:rPr lang="en-GB" dirty="0">
                <a:solidFill>
                  <a:srgbClr val="002060"/>
                </a:solidFill>
              </a:rPr>
              <a:t>Materials to promote GP-CPCS include infographic and animation:</a:t>
            </a:r>
          </a:p>
          <a:p>
            <a:pPr>
              <a:defRPr/>
            </a:pPr>
            <a:r>
              <a:rPr lang="en-GB" dirty="0">
                <a:solidFill>
                  <a:srgbClr val="002060"/>
                </a:solidFill>
                <a:hlinkClick r:id="rId3"/>
              </a:rPr>
              <a:t>https://psnc.org.uk/services-commissioning/advanced-services/community-pharmacist-consultation-service/cpcs-gp-referral-pathway/</a:t>
            </a:r>
            <a:r>
              <a:rPr lang="en-GB" dirty="0">
                <a:solidFill>
                  <a:srgbClr val="002060"/>
                </a:solidFill>
              </a:rPr>
              <a:t> </a:t>
            </a:r>
          </a:p>
          <a:p>
            <a:pPr>
              <a:defRPr/>
            </a:pPr>
            <a:endParaRPr lang="en-GB" b="1" dirty="0"/>
          </a:p>
        </p:txBody>
      </p:sp>
      <p:pic>
        <p:nvPicPr>
          <p:cNvPr id="18435" name="Picture 2">
            <a:extLst>
              <a:ext uri="{FF2B5EF4-FFF2-40B4-BE49-F238E27FC236}">
                <a16:creationId xmlns:a16="http://schemas.microsoft.com/office/drawing/2014/main" id="{6FC3B647-317D-45C9-BAC6-23EF1B9FA5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92539" y="5905500"/>
            <a:ext cx="1582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a:extLst>
              <a:ext uri="{FF2B5EF4-FFF2-40B4-BE49-F238E27FC236}">
                <a16:creationId xmlns:a16="http://schemas.microsoft.com/office/drawing/2014/main" id="{A9519849-A696-408F-BD05-567001A9A9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8051" y="6064250"/>
            <a:ext cx="15605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1D6C56F4-F128-410C-A1BB-4293E8009938}"/>
              </a:ext>
            </a:extLst>
          </p:cNvPr>
          <p:cNvCxnSpPr/>
          <p:nvPr/>
        </p:nvCxnSpPr>
        <p:spPr>
          <a:xfrm>
            <a:off x="1631951" y="660400"/>
            <a:ext cx="885666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7DB821D-86DF-46A3-A54A-667AAA2D1CD7}"/>
              </a:ext>
            </a:extLst>
          </p:cNvPr>
          <p:cNvSpPr txBox="1">
            <a:spLocks/>
          </p:cNvSpPr>
          <p:nvPr/>
        </p:nvSpPr>
        <p:spPr bwMode="auto">
          <a:xfrm>
            <a:off x="1841500" y="157163"/>
            <a:ext cx="3803650" cy="4572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defRPr/>
            </a:pPr>
            <a:r>
              <a:rPr lang="en-GB" altLang="en-US" sz="2400" b="1" dirty="0">
                <a:solidFill>
                  <a:schemeClr val="tx2">
                    <a:lumMod val="75000"/>
                  </a:schemeClr>
                </a:solidFill>
                <a:latin typeface="+mn-lt"/>
              </a:rPr>
              <a:t>Annex F in Detail </a:t>
            </a:r>
            <a:r>
              <a:rPr lang="en-GB" altLang="en-US" sz="2400" b="1" dirty="0" err="1">
                <a:solidFill>
                  <a:schemeClr val="tx2">
                    <a:lumMod val="75000"/>
                  </a:schemeClr>
                </a:solidFill>
                <a:latin typeface="+mn-lt"/>
              </a:rPr>
              <a:t>Cont</a:t>
            </a:r>
            <a:r>
              <a:rPr lang="en-GB" altLang="en-US" sz="2400" b="1" dirty="0">
                <a:solidFill>
                  <a:schemeClr val="tx2">
                    <a:lumMod val="75000"/>
                  </a:schemeClr>
                </a:solidFill>
                <a:latin typeface="+mn-lt"/>
              </a:rPr>
              <a:t>…</a:t>
            </a:r>
            <a:endParaRPr lang="en-GB" altLang="en-US" sz="28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C6CB84C3-CD18-4C94-9D2E-290C19281E1D}"/>
              </a:ext>
            </a:extLst>
          </p:cNvPr>
          <p:cNvSpPr>
            <a:spLocks noGrp="1"/>
          </p:cNvSpPr>
          <p:nvPr>
            <p:ph idx="1"/>
          </p:nvPr>
        </p:nvSpPr>
        <p:spPr>
          <a:xfrm>
            <a:off x="1992314" y="1303338"/>
            <a:ext cx="8207375" cy="4679950"/>
          </a:xfrm>
        </p:spPr>
        <p:txBody>
          <a:bodyPr/>
          <a:lstStyle/>
          <a:p>
            <a:pPr marL="0" indent="0" eaLnBrk="1" hangingPunct="1">
              <a:buNone/>
            </a:pPr>
            <a:endParaRPr lang="en-GB" altLang="en-US" sz="2800"/>
          </a:p>
          <a:p>
            <a:pPr marL="0" indent="0" algn="ctr" eaLnBrk="1" hangingPunct="1">
              <a:buNone/>
            </a:pPr>
            <a:r>
              <a:rPr lang="en-GB" altLang="en-US" sz="2800"/>
              <a:t>Please use the webinar chat function on the control panel to type your questions and/or observations.</a:t>
            </a:r>
          </a:p>
          <a:p>
            <a:pPr marL="0" indent="0" eaLnBrk="1" hangingPunct="1">
              <a:buNone/>
            </a:pPr>
            <a:endParaRPr lang="en-GB" altLang="en-US" sz="2800"/>
          </a:p>
          <a:p>
            <a:pPr marL="0" indent="0" eaLnBrk="1" hangingPunct="1">
              <a:buNone/>
            </a:pPr>
            <a:endParaRPr lang="en-GB" altLang="en-US" sz="2800"/>
          </a:p>
        </p:txBody>
      </p:sp>
      <p:pic>
        <p:nvPicPr>
          <p:cNvPr id="20483" name="Picture 2">
            <a:extLst>
              <a:ext uri="{FF2B5EF4-FFF2-40B4-BE49-F238E27FC236}">
                <a16:creationId xmlns:a16="http://schemas.microsoft.com/office/drawing/2014/main" id="{14C6AD5D-604F-411B-88BF-4D0E39AAF6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8214" y="3719514"/>
            <a:ext cx="3455987"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1">
            <a:extLst>
              <a:ext uri="{FF2B5EF4-FFF2-40B4-BE49-F238E27FC236}">
                <a16:creationId xmlns:a16="http://schemas.microsoft.com/office/drawing/2014/main" id="{06B69C4D-DACE-4E34-83CE-69A7C9CA7CA2}"/>
              </a:ext>
            </a:extLst>
          </p:cNvPr>
          <p:cNvSpPr txBox="1">
            <a:spLocks noChangeArrowheads="1"/>
          </p:cNvSpPr>
          <p:nvPr/>
        </p:nvSpPr>
        <p:spPr bwMode="auto">
          <a:xfrm>
            <a:off x="2135189" y="260351"/>
            <a:ext cx="5761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2800" b="1">
              <a:latin typeface="Arial" panose="020B0604020202020204" pitchFamily="34" charset="0"/>
            </a:endParaRPr>
          </a:p>
        </p:txBody>
      </p:sp>
      <p:pic>
        <p:nvPicPr>
          <p:cNvPr id="20485" name="Picture 4">
            <a:extLst>
              <a:ext uri="{FF2B5EF4-FFF2-40B4-BE49-F238E27FC236}">
                <a16:creationId xmlns:a16="http://schemas.microsoft.com/office/drawing/2014/main" id="{66AE877F-D458-409A-A3D0-F279E29F5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775" y="4552951"/>
            <a:ext cx="23749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3">
            <a:extLst>
              <a:ext uri="{FF2B5EF4-FFF2-40B4-BE49-F238E27FC236}">
                <a16:creationId xmlns:a16="http://schemas.microsoft.com/office/drawing/2014/main" id="{90615A7C-2025-443E-B96F-673FB2EEE354}"/>
              </a:ext>
            </a:extLst>
          </p:cNvPr>
          <p:cNvSpPr txBox="1">
            <a:spLocks noChangeArrowheads="1"/>
          </p:cNvSpPr>
          <p:nvPr/>
        </p:nvSpPr>
        <p:spPr bwMode="auto">
          <a:xfrm>
            <a:off x="1631950" y="358776"/>
            <a:ext cx="8928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5400">
                <a:latin typeface="Arial" panose="020B0604020202020204" pitchFamily="34" charset="0"/>
              </a:rPr>
              <a:t>Group Discussion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87EE4-44C1-4415-983E-45EF5429431C}"/>
              </a:ext>
            </a:extLst>
          </p:cNvPr>
          <p:cNvSpPr>
            <a:spLocks noGrp="1"/>
          </p:cNvSpPr>
          <p:nvPr>
            <p:ph type="title"/>
          </p:nvPr>
        </p:nvSpPr>
        <p:spPr>
          <a:xfrm>
            <a:off x="407368" y="-171400"/>
            <a:ext cx="10972800" cy="1143000"/>
          </a:xfrm>
        </p:spPr>
        <p:txBody>
          <a:bodyPr/>
          <a:lstStyle/>
          <a:p>
            <a:r>
              <a:rPr lang="en-GB" sz="3600" dirty="0">
                <a:solidFill>
                  <a:srgbClr val="0070C0"/>
                </a:solidFill>
              </a:rPr>
              <a:t>Discharge Medicines Service</a:t>
            </a:r>
          </a:p>
        </p:txBody>
      </p:sp>
      <p:sp>
        <p:nvSpPr>
          <p:cNvPr id="6" name="TextBox 5">
            <a:extLst>
              <a:ext uri="{FF2B5EF4-FFF2-40B4-BE49-F238E27FC236}">
                <a16:creationId xmlns:a16="http://schemas.microsoft.com/office/drawing/2014/main" id="{D1B65E6B-C0B1-49D5-86E2-EF875B2F9DCE}"/>
              </a:ext>
            </a:extLst>
          </p:cNvPr>
          <p:cNvSpPr txBox="1"/>
          <p:nvPr/>
        </p:nvSpPr>
        <p:spPr>
          <a:xfrm>
            <a:off x="1631951" y="856847"/>
            <a:ext cx="9347688" cy="5816785"/>
          </a:xfrm>
          <a:prstGeom prst="rect">
            <a:avLst/>
          </a:prstGeom>
          <a:noFill/>
        </p:spPr>
        <p:txBody>
          <a:bodyPr wrap="square" rtlCol="0">
            <a:spAutoFit/>
          </a:bodyPr>
          <a:lstStyle/>
          <a:p>
            <a:pPr>
              <a:lnSpc>
                <a:spcPct val="107000"/>
              </a:lnSpc>
              <a:spcAft>
                <a:spcPts val="800"/>
              </a:spcAft>
            </a:pPr>
            <a:r>
              <a:rPr lang="en-GB" sz="2000" dirty="0">
                <a:effectLst/>
                <a:latin typeface="+mj-lt"/>
                <a:ea typeface="Calibri" panose="020F0502020204030204" pitchFamily="34" charset="0"/>
                <a:cs typeface="Calibri" panose="020F0502020204030204" pitchFamily="34" charset="0"/>
              </a:rPr>
              <a:t>The Discharge Medicines Service (DMS) becomes a new </a:t>
            </a:r>
            <a:r>
              <a:rPr lang="en-GB" sz="2000" b="1" dirty="0">
                <a:effectLst/>
                <a:latin typeface="+mj-lt"/>
                <a:ea typeface="Calibri" panose="020F0502020204030204" pitchFamily="34" charset="0"/>
                <a:cs typeface="Calibri" panose="020F0502020204030204" pitchFamily="34" charset="0"/>
              </a:rPr>
              <a:t>Essential Service </a:t>
            </a:r>
            <a:r>
              <a:rPr lang="en-GB" sz="2000" dirty="0">
                <a:effectLst/>
                <a:latin typeface="+mj-lt"/>
                <a:ea typeface="Calibri" panose="020F0502020204030204" pitchFamily="34" charset="0"/>
                <a:cs typeface="Calibri" panose="020F0502020204030204" pitchFamily="34" charset="0"/>
              </a:rPr>
              <a:t>within the Community Pharmacy Contractual Framework (CPCF) </a:t>
            </a:r>
            <a:r>
              <a:rPr lang="en-GB" sz="2000" b="1" dirty="0">
                <a:effectLst/>
                <a:latin typeface="+mj-lt"/>
                <a:ea typeface="Calibri" panose="020F0502020204030204" pitchFamily="34" charset="0"/>
                <a:cs typeface="Calibri" panose="020F0502020204030204" pitchFamily="34" charset="0"/>
              </a:rPr>
              <a:t>from 15th February 2021</a:t>
            </a:r>
            <a:r>
              <a:rPr lang="en-GB" sz="2000" dirty="0">
                <a:effectLst/>
                <a:latin typeface="+mj-lt"/>
                <a:ea typeface="Calibri" panose="020F0502020204030204" pitchFamily="34" charset="0"/>
                <a:cs typeface="Calibri" panose="020F0502020204030204" pitchFamily="34" charset="0"/>
              </a:rPr>
              <a:t>. This service:</a:t>
            </a:r>
          </a:p>
          <a:p>
            <a:pPr marL="285750" indent="-285750">
              <a:lnSpc>
                <a:spcPct val="107000"/>
              </a:lnSpc>
              <a:spcAft>
                <a:spcPts val="800"/>
              </a:spcAft>
              <a:buFont typeface="Arial" panose="020B0604020202020204" pitchFamily="34" charset="0"/>
              <a:buChar char="•"/>
            </a:pPr>
            <a:r>
              <a:rPr lang="en-GB" sz="2000" dirty="0">
                <a:latin typeface="+mj-lt"/>
                <a:ea typeface="Calibri" panose="020F0502020204030204" pitchFamily="34" charset="0"/>
                <a:cs typeface="Calibri" panose="020F0502020204030204" pitchFamily="34" charset="0"/>
              </a:rPr>
              <a:t>Formalises TCAM/EMOP pathways into a </a:t>
            </a:r>
            <a:r>
              <a:rPr lang="en-GB" sz="2000" b="1" dirty="0">
                <a:latin typeface="+mj-lt"/>
                <a:ea typeface="Calibri" panose="020F0502020204030204" pitchFamily="34" charset="0"/>
                <a:cs typeface="Calibri" panose="020F0502020204030204" pitchFamily="34" charset="0"/>
              </a:rPr>
              <a:t>funded </a:t>
            </a:r>
            <a:r>
              <a:rPr lang="en-GB" sz="2000" dirty="0">
                <a:latin typeface="+mj-lt"/>
                <a:ea typeface="Calibri" panose="020F0502020204030204" pitchFamily="34" charset="0"/>
                <a:cs typeface="Calibri" panose="020F0502020204030204" pitchFamily="34" charset="0"/>
              </a:rPr>
              <a:t>national referral service from Trusts to pharmacies for patients who it is deemed would benefit from extra guidance e.g. around newly prescribed or changes to medication.</a:t>
            </a:r>
          </a:p>
          <a:p>
            <a:pPr>
              <a:lnSpc>
                <a:spcPct val="107000"/>
              </a:lnSpc>
              <a:spcAft>
                <a:spcPts val="800"/>
              </a:spcAft>
            </a:pPr>
            <a:r>
              <a:rPr lang="en-GB" sz="2000" b="1" dirty="0">
                <a:solidFill>
                  <a:srgbClr val="002060"/>
                </a:solidFill>
                <a:effectLst/>
                <a:latin typeface="+mj-lt"/>
                <a:ea typeface="Calibri" panose="020F0502020204030204" pitchFamily="34" charset="0"/>
                <a:cs typeface="Calibri" panose="020F0502020204030204" pitchFamily="34" charset="0"/>
              </a:rPr>
              <a:t>The aims are to:</a:t>
            </a:r>
          </a:p>
          <a:p>
            <a:pPr algn="just">
              <a:buFont typeface="Arial" panose="020B0604020202020204" pitchFamily="34" charset="0"/>
              <a:buChar char="•"/>
            </a:pPr>
            <a:r>
              <a:rPr lang="en-GB" sz="2000" b="0" i="0" dirty="0">
                <a:solidFill>
                  <a:srgbClr val="002060"/>
                </a:solidFill>
                <a:effectLst/>
                <a:latin typeface="+mj-lt"/>
              </a:rPr>
              <a:t>Optimise the use of medicines, whilst facilitating shared decision making;</a:t>
            </a:r>
          </a:p>
          <a:p>
            <a:pPr algn="just">
              <a:buFont typeface="Arial" panose="020B0604020202020204" pitchFamily="34" charset="0"/>
              <a:buChar char="•"/>
            </a:pPr>
            <a:r>
              <a:rPr lang="en-GB" sz="2000" b="0" i="0" dirty="0">
                <a:solidFill>
                  <a:srgbClr val="002060"/>
                </a:solidFill>
                <a:effectLst/>
                <a:latin typeface="+mj-lt"/>
              </a:rPr>
              <a:t>Reduce harm from medicines at transfers of care;</a:t>
            </a:r>
          </a:p>
          <a:p>
            <a:pPr algn="just">
              <a:buFont typeface="Arial" panose="020B0604020202020204" pitchFamily="34" charset="0"/>
              <a:buChar char="•"/>
            </a:pPr>
            <a:r>
              <a:rPr lang="en-GB" sz="2000" b="0" i="0" dirty="0">
                <a:solidFill>
                  <a:srgbClr val="002060"/>
                </a:solidFill>
                <a:effectLst/>
                <a:latin typeface="+mj-lt"/>
              </a:rPr>
              <a:t>Improve patients’ understanding of their medicines and how to take them following discharge from hospital;</a:t>
            </a:r>
          </a:p>
          <a:p>
            <a:pPr algn="just">
              <a:buFont typeface="Arial" panose="020B0604020202020204" pitchFamily="34" charset="0"/>
              <a:buChar char="•"/>
            </a:pPr>
            <a:r>
              <a:rPr lang="en-GB" sz="2000" b="0" i="0" dirty="0">
                <a:solidFill>
                  <a:srgbClr val="002060"/>
                </a:solidFill>
                <a:effectLst/>
                <a:latin typeface="+mj-lt"/>
              </a:rPr>
              <a:t>Reduce hospital readmissions; and</a:t>
            </a:r>
          </a:p>
          <a:p>
            <a:pPr algn="just">
              <a:buFont typeface="Arial" panose="020B0604020202020204" pitchFamily="34" charset="0"/>
              <a:buChar char="•"/>
            </a:pPr>
            <a:r>
              <a:rPr lang="en-GB" sz="2000" b="0" i="0" dirty="0">
                <a:solidFill>
                  <a:srgbClr val="002060"/>
                </a:solidFill>
                <a:effectLst/>
                <a:latin typeface="+mj-lt"/>
              </a:rPr>
              <a:t>Support the development of effective team-working across hospital, community and primary care networks pharmacy teams and general practice teams and provide clarity about respective roles.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8D4CFA30-D5B3-4A2B-AE36-80905620542A}"/>
              </a:ext>
            </a:extLst>
          </p:cNvPr>
          <p:cNvCxnSpPr/>
          <p:nvPr/>
        </p:nvCxnSpPr>
        <p:spPr>
          <a:xfrm>
            <a:off x="1631951" y="660400"/>
            <a:ext cx="8856663"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id="{D8720B3D-F698-4833-80D3-6451014C7A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2539" y="5905500"/>
            <a:ext cx="1582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94BD7237-C861-4529-8646-2F776095F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51" y="6064250"/>
            <a:ext cx="15605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821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B65E6B-C0B1-49D5-86E2-EF875B2F9DCE}"/>
              </a:ext>
            </a:extLst>
          </p:cNvPr>
          <p:cNvSpPr txBox="1"/>
          <p:nvPr/>
        </p:nvSpPr>
        <p:spPr>
          <a:xfrm>
            <a:off x="1631951" y="1400207"/>
            <a:ext cx="8856664" cy="4489499"/>
          </a:xfrm>
          <a:prstGeom prst="rect">
            <a:avLst/>
          </a:prstGeom>
          <a:noFill/>
        </p:spPr>
        <p:txBody>
          <a:bodyPr wrap="square" rtlCol="0">
            <a:spAutoFit/>
          </a:bodyPr>
          <a:lstStyle/>
          <a:p>
            <a:pPr>
              <a:lnSpc>
                <a:spcPct val="107000"/>
              </a:lnSpc>
              <a:spcAft>
                <a:spcPts val="800"/>
              </a:spcAft>
            </a:pPr>
            <a:r>
              <a:rPr lang="en-GB"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Is a </a:t>
            </a:r>
            <a:r>
              <a:rPr lang="en-GB"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 stage service</a:t>
            </a:r>
            <a:r>
              <a:rPr lang="en-GB"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with </a:t>
            </a:r>
            <a:r>
              <a:rPr lang="en-GB" sz="2000"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actions required </a:t>
            </a:r>
            <a:r>
              <a:rPr lang="en-GB"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as specified at each stage:</a:t>
            </a:r>
          </a:p>
          <a:p>
            <a:pPr marL="342900" indent="-342900">
              <a:lnSpc>
                <a:spcPct val="107000"/>
              </a:lnSpc>
              <a:spcAft>
                <a:spcPts val="800"/>
              </a:spcAft>
              <a:buAutoNum type="arabicParenR"/>
            </a:pPr>
            <a: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On receipt of the discharge referral from the Trust (here via </a:t>
            </a:r>
            <a:r>
              <a:rPr lang="en-GB" sz="20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PharmOutcomes</a:t>
            </a:r>
            <a: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Aft>
                <a:spcPts val="800"/>
              </a:spcAft>
              <a:buAutoNum type="arabicParenR"/>
            </a:pPr>
            <a:r>
              <a:rPr lang="en-GB"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When the first prescription </a:t>
            </a:r>
            <a: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is received by the pharmacy following discharge (think how to flag this on PMR?)</a:t>
            </a:r>
          </a:p>
          <a:p>
            <a:pPr marL="342900" indent="-342900">
              <a:lnSpc>
                <a:spcPct val="107000"/>
              </a:lnSpc>
              <a:spcAft>
                <a:spcPts val="800"/>
              </a:spcAft>
              <a:buAutoNum type="arabicParenR"/>
            </a:pPr>
            <a: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Check patient’s understanding of their medication regimen</a:t>
            </a:r>
          </a:p>
          <a:p>
            <a:pPr marL="342900" indent="-342900">
              <a:lnSpc>
                <a:spcPct val="107000"/>
              </a:lnSpc>
              <a:spcAft>
                <a:spcPts val="800"/>
              </a:spcAft>
              <a:buAutoNum type="arabicParenR"/>
            </a:pPr>
            <a:endPar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FUNDING</a:t>
            </a:r>
          </a:p>
          <a:p>
            <a:pPr marL="342900" indent="-342900">
              <a:lnSpc>
                <a:spcPct val="107000"/>
              </a:lnSpc>
              <a:spcAft>
                <a:spcPts val="800"/>
              </a:spcAft>
              <a:buFont typeface="Arial" panose="020B0604020202020204" pitchFamily="34" charset="0"/>
              <a:buChar char="•"/>
            </a:pP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£400 set up fee</a:t>
            </a:r>
            <a: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paid </a:t>
            </a:r>
            <a:r>
              <a:rPr lang="en-GB" sz="2000"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automatically</a:t>
            </a:r>
            <a: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to all pharmacies on 1</a:t>
            </a:r>
            <a:r>
              <a:rPr lang="en-GB" sz="2000"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st</a:t>
            </a:r>
            <a: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April 2021</a:t>
            </a:r>
          </a:p>
          <a:p>
            <a:pPr marL="342900" indent="-342900">
              <a:lnSpc>
                <a:spcPct val="107000"/>
              </a:lnSpc>
              <a:spcAft>
                <a:spcPts val="800"/>
              </a:spcAft>
              <a:buFont typeface="Arial" panose="020B0604020202020204" pitchFamily="34" charset="0"/>
              <a:buChar char="•"/>
            </a:pP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Full service fee </a:t>
            </a:r>
            <a: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(all 3 parts completed) </a:t>
            </a: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£35. Partial payment</a:t>
            </a:r>
            <a: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for each stage </a:t>
            </a: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only if </a:t>
            </a:r>
            <a: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you can genuinely not complete in full. Details in Drug Tariff and guidance</a:t>
            </a:r>
            <a:endPar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aren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a:extLst>
              <a:ext uri="{FF2B5EF4-FFF2-40B4-BE49-F238E27FC236}">
                <a16:creationId xmlns:a16="http://schemas.microsoft.com/office/drawing/2014/main" id="{A6E2BCA3-7362-4551-A6B5-3775556EFB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2539" y="5905500"/>
            <a:ext cx="1582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E4546304-6E2C-442D-BA30-B37818AF5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51" y="6064250"/>
            <a:ext cx="15605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0E381657-5746-49C9-8287-4F297C1ACB76}"/>
              </a:ext>
            </a:extLst>
          </p:cNvPr>
          <p:cNvSpPr txBox="1">
            <a:spLocks/>
          </p:cNvSpPr>
          <p:nvPr/>
        </p:nvSpPr>
        <p:spPr bwMode="auto">
          <a:xfrm>
            <a:off x="407368" y="-1714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GB" sz="3600">
                <a:solidFill>
                  <a:srgbClr val="0070C0"/>
                </a:solidFill>
              </a:rPr>
              <a:t>Discharge Medicines Service</a:t>
            </a:r>
            <a:endParaRPr lang="en-GB" sz="3600" dirty="0">
              <a:solidFill>
                <a:srgbClr val="0070C0"/>
              </a:solidFill>
            </a:endParaRPr>
          </a:p>
        </p:txBody>
      </p:sp>
      <p:cxnSp>
        <p:nvCxnSpPr>
          <p:cNvPr id="12" name="Straight Connector 11">
            <a:extLst>
              <a:ext uri="{FF2B5EF4-FFF2-40B4-BE49-F238E27FC236}">
                <a16:creationId xmlns:a16="http://schemas.microsoft.com/office/drawing/2014/main" id="{219E9C87-18B4-4F13-BF0A-4B98DE77C22C}"/>
              </a:ext>
            </a:extLst>
          </p:cNvPr>
          <p:cNvCxnSpPr/>
          <p:nvPr/>
        </p:nvCxnSpPr>
        <p:spPr>
          <a:xfrm>
            <a:off x="1631951" y="660400"/>
            <a:ext cx="885666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76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87EE4-44C1-4415-983E-45EF5429431C}"/>
              </a:ext>
            </a:extLst>
          </p:cNvPr>
          <p:cNvSpPr>
            <a:spLocks noGrp="1"/>
          </p:cNvSpPr>
          <p:nvPr>
            <p:ph type="title"/>
          </p:nvPr>
        </p:nvSpPr>
        <p:spPr>
          <a:xfrm>
            <a:off x="609600" y="3933056"/>
            <a:ext cx="10972800" cy="1417638"/>
          </a:xfrm>
        </p:spPr>
        <p:txBody>
          <a:bodyPr/>
          <a:lstStyle/>
          <a:p>
            <a:br>
              <a:rPr lang="en-GB"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en-GB"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Remember this is an essential service</a:t>
            </a:r>
            <a:br>
              <a:rPr lang="en-GB"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https://psnc.org.uk/services-commissioning/essential-services/discharge-medicines-service/</a:t>
            </a:r>
            <a:r>
              <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GB" sz="3600" dirty="0">
              <a:solidFill>
                <a:srgbClr val="0070C0"/>
              </a:solidFill>
            </a:endParaRPr>
          </a:p>
        </p:txBody>
      </p:sp>
      <p:sp>
        <p:nvSpPr>
          <p:cNvPr id="6" name="TextBox 5">
            <a:extLst>
              <a:ext uri="{FF2B5EF4-FFF2-40B4-BE49-F238E27FC236}">
                <a16:creationId xmlns:a16="http://schemas.microsoft.com/office/drawing/2014/main" id="{D1B65E6B-C0B1-49D5-86E2-EF875B2F9DCE}"/>
              </a:ext>
            </a:extLst>
          </p:cNvPr>
          <p:cNvSpPr txBox="1"/>
          <p:nvPr/>
        </p:nvSpPr>
        <p:spPr>
          <a:xfrm>
            <a:off x="1636887" y="1280589"/>
            <a:ext cx="8856664" cy="2961901"/>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GB" sz="2000" dirty="0">
                <a:solidFill>
                  <a:srgbClr val="002060"/>
                </a:solidFill>
                <a:latin typeface="+mn-lt"/>
                <a:ea typeface="Calibri" panose="020F0502020204030204" pitchFamily="34" charset="0"/>
                <a:cs typeface="Times New Roman" panose="02020603050405020304" pitchFamily="18" charset="0"/>
              </a:rPr>
              <a:t>ALL relevant staff must be trained and aware and as a </a:t>
            </a:r>
            <a:r>
              <a:rPr lang="en-GB" sz="2000" b="1" dirty="0">
                <a:solidFill>
                  <a:srgbClr val="002060"/>
                </a:solidFill>
                <a:latin typeface="+mn-lt"/>
                <a:ea typeface="Calibri" panose="020F0502020204030204" pitchFamily="34" charset="0"/>
                <a:cs typeface="Times New Roman" panose="02020603050405020304" pitchFamily="18" charset="0"/>
              </a:rPr>
              <a:t>minimum</a:t>
            </a:r>
            <a:r>
              <a:rPr lang="en-GB" sz="2000" dirty="0">
                <a:solidFill>
                  <a:srgbClr val="002060"/>
                </a:solidFill>
                <a:latin typeface="+mn-lt"/>
                <a:ea typeface="Calibri" panose="020F0502020204030204" pitchFamily="34" charset="0"/>
                <a:cs typeface="Times New Roman" panose="02020603050405020304" pitchFamily="18" charset="0"/>
              </a:rPr>
              <a:t>:</a:t>
            </a:r>
          </a:p>
          <a:p>
            <a:pPr lvl="1" algn="just">
              <a:buFont typeface="+mj-lt"/>
              <a:buAutoNum type="arabicPeriod"/>
            </a:pPr>
            <a:r>
              <a:rPr lang="en-GB" sz="2000" b="0" i="0" dirty="0">
                <a:solidFill>
                  <a:srgbClr val="444444"/>
                </a:solidFill>
                <a:effectLst/>
                <a:latin typeface="+mn-lt"/>
              </a:rPr>
              <a:t>Read the section on DMS within the </a:t>
            </a:r>
            <a:r>
              <a:rPr lang="en-GB" sz="2000" b="1" i="0" u="sng" dirty="0">
                <a:solidFill>
                  <a:srgbClr val="4F3388"/>
                </a:solidFill>
                <a:effectLst/>
                <a:latin typeface="+mn-lt"/>
                <a:hlinkClick r:id="rId4"/>
              </a:rPr>
              <a:t>NHSE&amp;I guidance on the regulations</a:t>
            </a:r>
            <a:r>
              <a:rPr lang="en-GB" sz="2000" b="0" i="0" dirty="0">
                <a:solidFill>
                  <a:srgbClr val="444444"/>
                </a:solidFill>
                <a:effectLst/>
                <a:latin typeface="+mn-lt"/>
              </a:rPr>
              <a:t>; and</a:t>
            </a:r>
          </a:p>
          <a:p>
            <a:pPr lvl="1" algn="just">
              <a:buFont typeface="+mj-lt"/>
              <a:buAutoNum type="arabicPeriod"/>
            </a:pPr>
            <a:r>
              <a:rPr lang="en-GB" sz="2000" b="0" i="0" dirty="0">
                <a:solidFill>
                  <a:srgbClr val="444444"/>
                </a:solidFill>
                <a:effectLst/>
                <a:latin typeface="+mn-lt"/>
              </a:rPr>
              <a:t>Read the </a:t>
            </a:r>
            <a:r>
              <a:rPr lang="en-GB" sz="2000" b="1" i="0" u="sng" dirty="0">
                <a:solidFill>
                  <a:srgbClr val="4F3388"/>
                </a:solidFill>
                <a:effectLst/>
                <a:latin typeface="+mn-lt"/>
                <a:hlinkClick r:id="rId5"/>
              </a:rPr>
              <a:t>DMS toolkit</a:t>
            </a:r>
            <a:r>
              <a:rPr lang="en-GB" sz="2000" b="0" i="0" dirty="0">
                <a:solidFill>
                  <a:srgbClr val="444444"/>
                </a:solidFill>
                <a:effectLst/>
                <a:latin typeface="+mn-lt"/>
              </a:rPr>
              <a:t>.</a:t>
            </a:r>
          </a:p>
          <a:p>
            <a:pPr lvl="1" algn="just">
              <a:buFont typeface="+mj-lt"/>
              <a:buAutoNum type="arabicPeriod"/>
            </a:pPr>
            <a:r>
              <a:rPr lang="en-GB" sz="2000" dirty="0">
                <a:solidFill>
                  <a:srgbClr val="444444"/>
                </a:solidFill>
                <a:latin typeface="+mn-lt"/>
              </a:rPr>
              <a:t> I</a:t>
            </a:r>
            <a:r>
              <a:rPr lang="en-GB" sz="2000" b="0" i="0" dirty="0">
                <a:solidFill>
                  <a:srgbClr val="444444"/>
                </a:solidFill>
                <a:effectLst/>
                <a:latin typeface="+mn-lt"/>
              </a:rPr>
              <a:t>t is recommended that they also complete the </a:t>
            </a:r>
            <a:r>
              <a:rPr lang="en-GB" sz="2000" b="1" i="0" u="none" strike="noStrike" dirty="0">
                <a:solidFill>
                  <a:srgbClr val="4F3388"/>
                </a:solidFill>
                <a:effectLst/>
                <a:latin typeface="+mn-lt"/>
                <a:hlinkClick r:id="rId6"/>
              </a:rPr>
              <a:t>CPPE NHS Discharge Medicines Service eLearning and assessment</a:t>
            </a:r>
            <a:r>
              <a:rPr lang="en-GB" sz="2000" b="0" i="0" dirty="0">
                <a:solidFill>
                  <a:srgbClr val="444444"/>
                </a:solidFill>
                <a:effectLst/>
                <a:latin typeface="+mn-lt"/>
              </a:rPr>
              <a:t>.</a:t>
            </a:r>
          </a:p>
          <a:p>
            <a:pPr algn="just">
              <a:buFont typeface="+mj-lt"/>
              <a:buAutoNum type="arabicPeriod"/>
            </a:pPr>
            <a:endParaRPr lang="en-GB" sz="2000" dirty="0">
              <a:solidFill>
                <a:srgbClr val="444444"/>
              </a:solidFill>
              <a:latin typeface="+mn-lt"/>
            </a:endParaRPr>
          </a:p>
          <a:p>
            <a:pPr algn="just"/>
            <a:endParaRPr lang="en-GB" sz="2000" b="0" i="0" dirty="0">
              <a:solidFill>
                <a:srgbClr val="444444"/>
              </a:solidFill>
              <a:effectLst/>
              <a:latin typeface="+mn-lt"/>
            </a:endParaRPr>
          </a:p>
          <a:p>
            <a:pPr>
              <a:lnSpc>
                <a:spcPct val="107000"/>
              </a:lnSpc>
              <a:spcAft>
                <a:spcPts val="800"/>
              </a:spcAft>
            </a:pPr>
            <a:endPar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a:extLst>
              <a:ext uri="{FF2B5EF4-FFF2-40B4-BE49-F238E27FC236}">
                <a16:creationId xmlns:a16="http://schemas.microsoft.com/office/drawing/2014/main" id="{F5439611-0A02-4541-A76A-5D327DDB490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92539" y="5905500"/>
            <a:ext cx="1582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95170FE7-7A48-41D4-981A-EA003F04E5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8051" y="6064250"/>
            <a:ext cx="15605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87F6DE17-6DA8-4863-9F23-1244DF6D772D}"/>
              </a:ext>
            </a:extLst>
          </p:cNvPr>
          <p:cNvSpPr txBox="1">
            <a:spLocks/>
          </p:cNvSpPr>
          <p:nvPr/>
        </p:nvSpPr>
        <p:spPr bwMode="auto">
          <a:xfrm>
            <a:off x="501651" y="-172505"/>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GB" sz="3600" dirty="0">
                <a:solidFill>
                  <a:srgbClr val="0070C0"/>
                </a:solidFill>
              </a:rPr>
              <a:t>Getting ready for the Discharge Medicines Service</a:t>
            </a:r>
          </a:p>
        </p:txBody>
      </p:sp>
      <p:cxnSp>
        <p:nvCxnSpPr>
          <p:cNvPr id="10" name="Straight Connector 9">
            <a:extLst>
              <a:ext uri="{FF2B5EF4-FFF2-40B4-BE49-F238E27FC236}">
                <a16:creationId xmlns:a16="http://schemas.microsoft.com/office/drawing/2014/main" id="{39D664F7-6A34-4B47-B123-72B6BFAF8306}"/>
              </a:ext>
            </a:extLst>
          </p:cNvPr>
          <p:cNvCxnSpPr/>
          <p:nvPr/>
        </p:nvCxnSpPr>
        <p:spPr>
          <a:xfrm>
            <a:off x="1631951" y="660400"/>
            <a:ext cx="885666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364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87EE4-44C1-4415-983E-45EF5429431C}"/>
              </a:ext>
            </a:extLst>
          </p:cNvPr>
          <p:cNvSpPr>
            <a:spLocks noGrp="1"/>
          </p:cNvSpPr>
          <p:nvPr>
            <p:ph type="title"/>
          </p:nvPr>
        </p:nvSpPr>
        <p:spPr>
          <a:xfrm>
            <a:off x="609600" y="4153672"/>
            <a:ext cx="10972800" cy="1417638"/>
          </a:xfrm>
        </p:spPr>
        <p:txBody>
          <a:bodyPr/>
          <a:lstStyle/>
          <a:p>
            <a:br>
              <a:rPr lang="en-GB"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en-GB"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Remember this is an essential service</a:t>
            </a:r>
            <a:br>
              <a:rPr lang="en-GB"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https://psnc.org.uk/services-commissioning/essential-services/discharge-medicines-service/</a:t>
            </a:r>
            <a:r>
              <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GB" sz="3600" dirty="0">
              <a:solidFill>
                <a:srgbClr val="0070C0"/>
              </a:solidFill>
            </a:endParaRPr>
          </a:p>
        </p:txBody>
      </p:sp>
      <p:pic>
        <p:nvPicPr>
          <p:cNvPr id="7" name="Picture 2">
            <a:extLst>
              <a:ext uri="{FF2B5EF4-FFF2-40B4-BE49-F238E27FC236}">
                <a16:creationId xmlns:a16="http://schemas.microsoft.com/office/drawing/2014/main" id="{F5439611-0A02-4541-A76A-5D327DDB49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92539" y="5905500"/>
            <a:ext cx="1582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95170FE7-7A48-41D4-981A-EA003F04E5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8051" y="6064250"/>
            <a:ext cx="15605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87F6DE17-6DA8-4863-9F23-1244DF6D772D}"/>
              </a:ext>
            </a:extLst>
          </p:cNvPr>
          <p:cNvSpPr txBox="1">
            <a:spLocks/>
          </p:cNvSpPr>
          <p:nvPr/>
        </p:nvSpPr>
        <p:spPr bwMode="auto">
          <a:xfrm>
            <a:off x="501651" y="-1714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GB" sz="3600" dirty="0">
                <a:solidFill>
                  <a:srgbClr val="0070C0"/>
                </a:solidFill>
              </a:rPr>
              <a:t>Getting ready for the Discharge Medicines Service</a:t>
            </a:r>
          </a:p>
        </p:txBody>
      </p:sp>
      <p:cxnSp>
        <p:nvCxnSpPr>
          <p:cNvPr id="10" name="Straight Connector 9">
            <a:extLst>
              <a:ext uri="{FF2B5EF4-FFF2-40B4-BE49-F238E27FC236}">
                <a16:creationId xmlns:a16="http://schemas.microsoft.com/office/drawing/2014/main" id="{39D664F7-6A34-4B47-B123-72B6BFAF8306}"/>
              </a:ext>
            </a:extLst>
          </p:cNvPr>
          <p:cNvCxnSpPr/>
          <p:nvPr/>
        </p:nvCxnSpPr>
        <p:spPr>
          <a:xfrm>
            <a:off x="1631951" y="660400"/>
            <a:ext cx="885666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0051A52-AF56-4478-9234-741BEE868974}"/>
              </a:ext>
            </a:extLst>
          </p:cNvPr>
          <p:cNvSpPr txBox="1"/>
          <p:nvPr/>
        </p:nvSpPr>
        <p:spPr>
          <a:xfrm>
            <a:off x="983432" y="1416436"/>
            <a:ext cx="10657183" cy="2308324"/>
          </a:xfrm>
          <a:prstGeom prst="rect">
            <a:avLst/>
          </a:prstGeom>
          <a:noFill/>
        </p:spPr>
        <p:txBody>
          <a:bodyPr wrap="square">
            <a:spAutoFit/>
          </a:bodyPr>
          <a:lstStyle/>
          <a:p>
            <a:pPr algn="just"/>
            <a:r>
              <a:rPr lang="en-GB" sz="1800" b="0" i="0" dirty="0">
                <a:solidFill>
                  <a:srgbClr val="444444"/>
                </a:solidFill>
                <a:effectLst/>
                <a:latin typeface="+mn-lt"/>
              </a:rPr>
              <a:t>Once a pharmacist or pharmacy technician has undertaken appropriate learning related to the service, they must complete the </a:t>
            </a:r>
            <a:r>
              <a:rPr lang="en-GB" sz="1800" b="1" i="0" u="sng" dirty="0">
                <a:solidFill>
                  <a:srgbClr val="4F3388"/>
                </a:solidFill>
                <a:effectLst/>
                <a:latin typeface="+mn-lt"/>
                <a:hlinkClick r:id="rId6"/>
              </a:rPr>
              <a:t>DMS Declaration of Competence</a:t>
            </a:r>
            <a:r>
              <a:rPr lang="en-GB" sz="1800" b="0" i="0" dirty="0">
                <a:solidFill>
                  <a:srgbClr val="444444"/>
                </a:solidFill>
                <a:effectLst/>
                <a:latin typeface="+mn-lt"/>
              </a:rPr>
              <a:t> and provide a copy of that to the pharmacy contractor. Other members of staff that will play a part in supporting provision of the service should be briefed on the service, with appropriate training provided.</a:t>
            </a:r>
          </a:p>
          <a:p>
            <a:pPr algn="just"/>
            <a:r>
              <a:rPr lang="en-GB" sz="1800" b="1" i="0" u="sng" dirty="0">
                <a:solidFill>
                  <a:srgbClr val="4F3388"/>
                </a:solidFill>
                <a:effectLst/>
                <a:latin typeface="+mn-lt"/>
                <a:hlinkClick r:id="rId7"/>
              </a:rPr>
              <a:t>DMS briefing for pharmacy teams</a:t>
            </a:r>
            <a:endParaRPr lang="en-GB" sz="1800" b="0" i="0" dirty="0">
              <a:solidFill>
                <a:srgbClr val="444444"/>
              </a:solidFill>
              <a:effectLst/>
              <a:latin typeface="+mn-lt"/>
            </a:endParaRPr>
          </a:p>
          <a:p>
            <a:pPr algn="just"/>
            <a:endParaRPr lang="en-GB" sz="1800" dirty="0">
              <a:solidFill>
                <a:srgbClr val="444444"/>
              </a:solidFill>
              <a:latin typeface="+mn-lt"/>
            </a:endParaRPr>
          </a:p>
          <a:p>
            <a:pPr algn="just"/>
            <a:r>
              <a:rPr lang="en-GB" sz="1800" b="0" i="0" dirty="0">
                <a:solidFill>
                  <a:srgbClr val="444444"/>
                </a:solidFill>
                <a:effectLst/>
                <a:latin typeface="+mn-lt"/>
              </a:rPr>
              <a:t>Contractors must have a Standard Operating Procedure (SOP) for the service. The National Pharmacy Association have developed a </a:t>
            </a:r>
            <a:r>
              <a:rPr lang="en-GB" sz="1800" b="1" i="0" u="sng" dirty="0">
                <a:solidFill>
                  <a:srgbClr val="4F3388"/>
                </a:solidFill>
                <a:effectLst/>
                <a:latin typeface="+mn-lt"/>
                <a:hlinkClick r:id="rId8"/>
              </a:rPr>
              <a:t>template DMS SOP</a:t>
            </a:r>
            <a:r>
              <a:rPr lang="en-GB" sz="1800" b="0" i="0" dirty="0">
                <a:solidFill>
                  <a:srgbClr val="444444"/>
                </a:solidFill>
                <a:effectLst/>
                <a:latin typeface="+mn-lt"/>
              </a:rPr>
              <a:t> for their members. </a:t>
            </a:r>
            <a:r>
              <a:rPr lang="en-GB" sz="1800" b="1" i="0" u="none" strike="noStrike" dirty="0">
                <a:solidFill>
                  <a:srgbClr val="4F3388"/>
                </a:solidFill>
                <a:effectLst/>
                <a:latin typeface="+mn-lt"/>
                <a:hlinkClick r:id="rId9"/>
              </a:rPr>
              <a:t>Download a copy of the DMS Contractor checklist</a:t>
            </a:r>
            <a:endParaRPr lang="en-GB" sz="1800" b="0" i="0" dirty="0">
              <a:solidFill>
                <a:srgbClr val="444444"/>
              </a:solidFill>
              <a:effectLst/>
              <a:latin typeface="+mn-lt"/>
            </a:endParaRPr>
          </a:p>
        </p:txBody>
      </p:sp>
    </p:spTree>
    <p:extLst>
      <p:ext uri="{BB962C8B-B14F-4D97-AF65-F5344CB8AC3E}">
        <p14:creationId xmlns:p14="http://schemas.microsoft.com/office/powerpoint/2010/main" val="592423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A3791-E526-4D82-8E6A-41C602031B8E}"/>
              </a:ext>
            </a:extLst>
          </p:cNvPr>
          <p:cNvSpPr>
            <a:spLocks noGrp="1"/>
          </p:cNvSpPr>
          <p:nvPr>
            <p:ph idx="1"/>
          </p:nvPr>
        </p:nvSpPr>
        <p:spPr>
          <a:xfrm>
            <a:off x="1919289" y="1341439"/>
            <a:ext cx="8207375" cy="5462587"/>
          </a:xfrm>
        </p:spPr>
        <p:txBody>
          <a:bodyPr rtlCol="0">
            <a:normAutofit/>
          </a:bodyPr>
          <a:lstStyle/>
          <a:p>
            <a:pPr marL="0" indent="0" eaLnBrk="1" fontAlgn="auto" hangingPunct="1">
              <a:spcAft>
                <a:spcPts val="0"/>
              </a:spcAft>
              <a:buNone/>
              <a:defRPr/>
            </a:pPr>
            <a:endParaRPr lang="en-GB" sz="2800" dirty="0"/>
          </a:p>
          <a:p>
            <a:pPr eaLnBrk="1" fontAlgn="auto" hangingPunct="1">
              <a:spcAft>
                <a:spcPts val="0"/>
              </a:spcAft>
              <a:buFont typeface="Wingdings" panose="05000000000000000000" pitchFamily="2" charset="2"/>
              <a:buChar char="Ø"/>
              <a:defRPr/>
            </a:pPr>
            <a:endParaRPr lang="en-GB" sz="2800" dirty="0"/>
          </a:p>
          <a:p>
            <a:pPr marL="0" indent="0" eaLnBrk="1" fontAlgn="auto" hangingPunct="1">
              <a:spcAft>
                <a:spcPts val="0"/>
              </a:spcAft>
              <a:buNone/>
              <a:defRPr/>
            </a:pPr>
            <a:endParaRPr lang="en-GB" sz="2800" dirty="0"/>
          </a:p>
          <a:p>
            <a:pPr marL="0" indent="0" eaLnBrk="1" fontAlgn="auto" hangingPunct="1">
              <a:spcAft>
                <a:spcPts val="0"/>
              </a:spcAft>
              <a:buNone/>
              <a:defRPr/>
            </a:pPr>
            <a:endParaRPr lang="en-GB" sz="2800" dirty="0"/>
          </a:p>
        </p:txBody>
      </p:sp>
      <p:sp>
        <p:nvSpPr>
          <p:cNvPr id="6147" name="TextBox 1">
            <a:extLst>
              <a:ext uri="{FF2B5EF4-FFF2-40B4-BE49-F238E27FC236}">
                <a16:creationId xmlns:a16="http://schemas.microsoft.com/office/drawing/2014/main" id="{44C375F6-F422-4996-9BEE-41140BF72EBC}"/>
              </a:ext>
            </a:extLst>
          </p:cNvPr>
          <p:cNvSpPr txBox="1">
            <a:spLocks noChangeArrowheads="1"/>
          </p:cNvSpPr>
          <p:nvPr/>
        </p:nvSpPr>
        <p:spPr bwMode="auto">
          <a:xfrm>
            <a:off x="2135189" y="260351"/>
            <a:ext cx="5761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2800" b="1">
              <a:latin typeface="Arial" panose="020B0604020202020204" pitchFamily="34" charset="0"/>
            </a:endParaRPr>
          </a:p>
        </p:txBody>
      </p:sp>
      <p:sp>
        <p:nvSpPr>
          <p:cNvPr id="2" name="TextBox 1">
            <a:extLst>
              <a:ext uri="{FF2B5EF4-FFF2-40B4-BE49-F238E27FC236}">
                <a16:creationId xmlns:a16="http://schemas.microsoft.com/office/drawing/2014/main" id="{6940E653-7B83-417F-AACE-5E51BD6E5190}"/>
              </a:ext>
            </a:extLst>
          </p:cNvPr>
          <p:cNvSpPr txBox="1"/>
          <p:nvPr/>
        </p:nvSpPr>
        <p:spPr>
          <a:xfrm>
            <a:off x="1631950" y="260350"/>
            <a:ext cx="8928100" cy="4924425"/>
          </a:xfrm>
          <a:prstGeom prst="rect">
            <a:avLst/>
          </a:prstGeom>
          <a:noFill/>
        </p:spPr>
        <p:txBody>
          <a:bodyPr>
            <a:spAutoFit/>
          </a:bodyPr>
          <a:lstStyle/>
          <a:p>
            <a:pPr algn="ctr">
              <a:defRPr/>
            </a:pPr>
            <a:r>
              <a:rPr lang="en-GB" sz="2400" b="1" dirty="0">
                <a:solidFill>
                  <a:srgbClr val="7030A0"/>
                </a:solidFill>
              </a:rPr>
              <a:t>This Evening Will Cover:    </a:t>
            </a:r>
            <a:r>
              <a:rPr lang="en-GB" sz="2400" dirty="0">
                <a:solidFill>
                  <a:srgbClr val="7030A0"/>
                </a:solidFill>
              </a:rPr>
              <a:t> </a:t>
            </a:r>
            <a:r>
              <a:rPr lang="en-GB" sz="3200" dirty="0">
                <a:solidFill>
                  <a:srgbClr val="7030A0"/>
                </a:solidFill>
              </a:rPr>
              <a:t> </a:t>
            </a:r>
            <a:r>
              <a:rPr lang="en-GB" sz="3200" dirty="0"/>
              <a:t>                     </a:t>
            </a:r>
          </a:p>
          <a:p>
            <a:pPr>
              <a:defRPr/>
            </a:pPr>
            <a:endParaRPr lang="en-GB" sz="3200" dirty="0"/>
          </a:p>
          <a:p>
            <a:pPr marL="342900" indent="-342900">
              <a:buFont typeface="Wingdings" panose="05000000000000000000" pitchFamily="2" charset="2"/>
              <a:buChar char="Ø"/>
              <a:defRPr/>
            </a:pPr>
            <a:r>
              <a:rPr lang="en-GB" sz="2400" b="1" dirty="0">
                <a:solidFill>
                  <a:schemeClr val="tx2">
                    <a:lumMod val="75000"/>
                  </a:schemeClr>
                </a:solidFill>
              </a:rPr>
              <a:t>What is GP-CPCS?- brief overview of the service</a:t>
            </a:r>
          </a:p>
          <a:p>
            <a:pPr marL="342900" indent="-342900">
              <a:buFont typeface="Wingdings" panose="05000000000000000000" pitchFamily="2" charset="2"/>
              <a:buChar char="Ø"/>
              <a:defRPr/>
            </a:pPr>
            <a:r>
              <a:rPr lang="en-GB" sz="2400" b="1" dirty="0">
                <a:solidFill>
                  <a:schemeClr val="tx2">
                    <a:lumMod val="75000"/>
                  </a:schemeClr>
                </a:solidFill>
              </a:rPr>
              <a:t>Update on Rollout of GP-CPCS in Norfolk &amp; Waveney, and East and West Suffolk</a:t>
            </a:r>
            <a:endParaRPr lang="en-GB" sz="2400" dirty="0">
              <a:solidFill>
                <a:schemeClr val="tx2">
                  <a:lumMod val="75000"/>
                </a:schemeClr>
              </a:solidFill>
            </a:endParaRPr>
          </a:p>
          <a:p>
            <a:pPr marL="342900" indent="-342900">
              <a:buFont typeface="Wingdings" panose="05000000000000000000" pitchFamily="2" charset="2"/>
              <a:buChar char="Ø"/>
              <a:defRPr/>
            </a:pPr>
            <a:r>
              <a:rPr lang="en-GB" sz="2400" b="1" dirty="0">
                <a:solidFill>
                  <a:schemeClr val="tx2">
                    <a:lumMod val="75000"/>
                  </a:schemeClr>
                </a:solidFill>
              </a:rPr>
              <a:t>Claiming “Annex F” payment:</a:t>
            </a:r>
          </a:p>
          <a:p>
            <a:pPr marL="342900" indent="-342900">
              <a:buFont typeface="Arial" panose="020B0604020202020204" pitchFamily="34" charset="0"/>
              <a:buChar char="•"/>
              <a:defRPr/>
            </a:pPr>
            <a:r>
              <a:rPr lang="en-GB" sz="2200" dirty="0">
                <a:solidFill>
                  <a:schemeClr val="tx2">
                    <a:lumMod val="75000"/>
                  </a:schemeClr>
                </a:solidFill>
              </a:rPr>
              <a:t>Discussion around the actions required to meet the Annex F criteria</a:t>
            </a:r>
          </a:p>
          <a:p>
            <a:pPr marL="342900" indent="-342900">
              <a:buFont typeface="Arial" panose="020B0604020202020204" pitchFamily="34" charset="0"/>
              <a:buChar char="•"/>
              <a:defRPr/>
            </a:pPr>
            <a:r>
              <a:rPr lang="en-GB" sz="2200" dirty="0">
                <a:solidFill>
                  <a:schemeClr val="tx2">
                    <a:lumMod val="75000"/>
                  </a:schemeClr>
                </a:solidFill>
              </a:rPr>
              <a:t>Discussion around collecting evidence that you are meeting the criteria</a:t>
            </a:r>
          </a:p>
          <a:p>
            <a:pPr marL="342900" indent="-342900">
              <a:buFont typeface="Arial" panose="020B0604020202020204" pitchFamily="34" charset="0"/>
              <a:buChar char="•"/>
              <a:defRPr/>
            </a:pPr>
            <a:r>
              <a:rPr lang="en-GB" sz="2200" dirty="0">
                <a:solidFill>
                  <a:schemeClr val="tx2">
                    <a:lumMod val="75000"/>
                  </a:schemeClr>
                </a:solidFill>
              </a:rPr>
              <a:t>Information on the resources available to support both your set up fee and service roll out.</a:t>
            </a:r>
          </a:p>
          <a:p>
            <a:pPr>
              <a:defRPr/>
            </a:pPr>
            <a:endParaRPr lang="en-GB" sz="2200" dirty="0">
              <a:solidFill>
                <a:schemeClr val="tx2">
                  <a:lumMod val="75000"/>
                </a:schemeClr>
              </a:solidFill>
            </a:endParaRPr>
          </a:p>
          <a:p>
            <a:pPr marL="342900" indent="-342900">
              <a:buFont typeface="Wingdings" panose="05000000000000000000" pitchFamily="2" charset="2"/>
              <a:buChar char="Ø"/>
              <a:defRPr/>
            </a:pPr>
            <a:r>
              <a:rPr lang="en-GB" sz="2200" b="1" dirty="0">
                <a:solidFill>
                  <a:schemeClr val="tx2">
                    <a:lumMod val="75000"/>
                  </a:schemeClr>
                </a:solidFill>
              </a:rPr>
              <a:t>Discharge Medicines Service</a:t>
            </a:r>
            <a:r>
              <a:rPr lang="en-GB" sz="2200" dirty="0">
                <a:solidFill>
                  <a:schemeClr val="tx2">
                    <a:lumMod val="75000"/>
                  </a:schemeClr>
                </a:solidFill>
              </a:rPr>
              <a:t>- update and actions</a:t>
            </a:r>
          </a:p>
        </p:txBody>
      </p:sp>
      <p:cxnSp>
        <p:nvCxnSpPr>
          <p:cNvPr id="7" name="Straight Connector 6">
            <a:extLst>
              <a:ext uri="{FF2B5EF4-FFF2-40B4-BE49-F238E27FC236}">
                <a16:creationId xmlns:a16="http://schemas.microsoft.com/office/drawing/2014/main" id="{43A8BB24-95DD-4B3C-AF3A-27DE4117E6E4}"/>
              </a:ext>
            </a:extLst>
          </p:cNvPr>
          <p:cNvCxnSpPr>
            <a:cxnSpLocks/>
          </p:cNvCxnSpPr>
          <p:nvPr/>
        </p:nvCxnSpPr>
        <p:spPr>
          <a:xfrm>
            <a:off x="1631950" y="981075"/>
            <a:ext cx="8928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id="{C2730F5D-293B-4CD1-8723-4AD7290BA4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2539" y="5907088"/>
            <a:ext cx="1582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BEEF9343-A6E9-4E65-95B9-183FA4F92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51" y="6064250"/>
            <a:ext cx="15605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87EE4-44C1-4415-983E-45EF5429431C}"/>
              </a:ext>
            </a:extLst>
          </p:cNvPr>
          <p:cNvSpPr>
            <a:spLocks noGrp="1"/>
          </p:cNvSpPr>
          <p:nvPr>
            <p:ph type="title"/>
          </p:nvPr>
        </p:nvSpPr>
        <p:spPr>
          <a:xfrm>
            <a:off x="609600" y="0"/>
            <a:ext cx="10972800" cy="1417638"/>
          </a:xfrm>
        </p:spPr>
        <p:txBody>
          <a:bodyPr/>
          <a:lstStyle/>
          <a:p>
            <a:br>
              <a:rPr lang="en-GB"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GB" sz="3600" dirty="0">
              <a:solidFill>
                <a:srgbClr val="0070C0"/>
              </a:solidFill>
            </a:endParaRPr>
          </a:p>
        </p:txBody>
      </p:sp>
      <p:sp>
        <p:nvSpPr>
          <p:cNvPr id="3" name="TextBox 2">
            <a:extLst>
              <a:ext uri="{FF2B5EF4-FFF2-40B4-BE49-F238E27FC236}">
                <a16:creationId xmlns:a16="http://schemas.microsoft.com/office/drawing/2014/main" id="{6C54727D-BC7A-4F05-A7D0-239476384FF9}"/>
              </a:ext>
            </a:extLst>
          </p:cNvPr>
          <p:cNvSpPr txBox="1"/>
          <p:nvPr/>
        </p:nvSpPr>
        <p:spPr>
          <a:xfrm>
            <a:off x="1625840" y="1279287"/>
            <a:ext cx="8856664" cy="4708981"/>
          </a:xfrm>
          <a:prstGeom prst="rect">
            <a:avLst/>
          </a:prstGeom>
          <a:noFill/>
        </p:spPr>
        <p:txBody>
          <a:bodyPr wrap="square" rtlCol="0">
            <a:spAutoFit/>
          </a:bodyPr>
          <a:lstStyle/>
          <a:p>
            <a:pPr marL="342900" indent="-342900">
              <a:buFont typeface="Wingdings" panose="05000000000000000000" pitchFamily="2" charset="2"/>
              <a:buChar char="Ø"/>
            </a:pPr>
            <a:r>
              <a:rPr lang="en-GB" sz="2000" dirty="0">
                <a:solidFill>
                  <a:srgbClr val="002060"/>
                </a:solidFill>
                <a:latin typeface="+mj-lt"/>
              </a:rPr>
              <a:t>Trusts already “live” for EMOP (ALL acute hospitals apart from QEH King’s Lynn) will transfer to referring via DMS after 15</a:t>
            </a:r>
            <a:r>
              <a:rPr lang="en-GB" sz="2000" baseline="30000" dirty="0">
                <a:solidFill>
                  <a:srgbClr val="002060"/>
                </a:solidFill>
                <a:latin typeface="+mj-lt"/>
              </a:rPr>
              <a:t>th</a:t>
            </a:r>
            <a:r>
              <a:rPr lang="en-GB" sz="2000" dirty="0">
                <a:solidFill>
                  <a:srgbClr val="002060"/>
                </a:solidFill>
                <a:latin typeface="+mj-lt"/>
              </a:rPr>
              <a:t> Feb.</a:t>
            </a:r>
          </a:p>
          <a:p>
            <a:pPr marL="342900" indent="-342900">
              <a:buFont typeface="Wingdings" panose="05000000000000000000" pitchFamily="2" charset="2"/>
              <a:buChar char="Ø"/>
            </a:pPr>
            <a:r>
              <a:rPr lang="en-GB" sz="2000" dirty="0">
                <a:solidFill>
                  <a:srgbClr val="002060"/>
                </a:solidFill>
                <a:latin typeface="+mj-lt"/>
              </a:rPr>
              <a:t>Current referral rates variable (some C-19 effect) but discussions underway to agree priorities for referral which should increase numbers</a:t>
            </a:r>
          </a:p>
          <a:p>
            <a:pPr marL="342900" indent="-342900">
              <a:buFont typeface="Wingdings" panose="05000000000000000000" pitchFamily="2" charset="2"/>
              <a:buChar char="Ø"/>
            </a:pPr>
            <a:r>
              <a:rPr lang="en-GB" sz="2000" dirty="0">
                <a:solidFill>
                  <a:srgbClr val="002060"/>
                </a:solidFill>
                <a:latin typeface="+mj-lt"/>
              </a:rPr>
              <a:t>Service describes the need to agree links with surgeries/PCN for dealing with queries and to integrate the service into care pathways. By all means discuss with surgeries/PCN pharmacists if opportunity presents, you should have some existing process for EMOP/general script queries that can be gradually developed. </a:t>
            </a:r>
          </a:p>
          <a:p>
            <a:pPr marL="342900" indent="-342900">
              <a:buFont typeface="Wingdings" panose="05000000000000000000" pitchFamily="2" charset="2"/>
              <a:buChar char="Ø"/>
            </a:pPr>
            <a:r>
              <a:rPr lang="en-GB" sz="2000" dirty="0">
                <a:solidFill>
                  <a:srgbClr val="002060"/>
                </a:solidFill>
                <a:latin typeface="+mj-lt"/>
              </a:rPr>
              <a:t>LPCs working with EAHSN and local ICS/STP systems on the above. Expectation that system working groups will very soon be set up to look at referrals, integration within PCNs/practices and also other Trust sites (community/mental health trusts) in due course.</a:t>
            </a:r>
          </a:p>
          <a:p>
            <a:pPr marL="342900" indent="-342900">
              <a:buFont typeface="Wingdings" panose="05000000000000000000" pitchFamily="2" charset="2"/>
              <a:buChar char="Ø"/>
            </a:pPr>
            <a:r>
              <a:rPr lang="en-GB" sz="2000" dirty="0">
                <a:solidFill>
                  <a:srgbClr val="002060"/>
                </a:solidFill>
                <a:latin typeface="+mj-lt"/>
              </a:rPr>
              <a:t>In West Norfolk, QEH anticipated to go live with DMS by April 2021. This launch will be locally supported and communicated by the LPC.</a:t>
            </a:r>
          </a:p>
        </p:txBody>
      </p:sp>
      <p:pic>
        <p:nvPicPr>
          <p:cNvPr id="7" name="Picture 2">
            <a:extLst>
              <a:ext uri="{FF2B5EF4-FFF2-40B4-BE49-F238E27FC236}">
                <a16:creationId xmlns:a16="http://schemas.microsoft.com/office/drawing/2014/main" id="{68254CF2-CB12-46A5-96FE-D43205F0AE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2539" y="5905500"/>
            <a:ext cx="1582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53BA0A92-81B6-4704-AAA8-42414EAD7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51" y="6064250"/>
            <a:ext cx="15605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88B2F038-8BB6-4D67-B7B5-2252074BA7D9}"/>
              </a:ext>
            </a:extLst>
          </p:cNvPr>
          <p:cNvSpPr txBox="1">
            <a:spLocks/>
          </p:cNvSpPr>
          <p:nvPr/>
        </p:nvSpPr>
        <p:spPr bwMode="auto">
          <a:xfrm>
            <a:off x="501651" y="35062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GB" sz="3600" dirty="0">
                <a:solidFill>
                  <a:srgbClr val="0070C0"/>
                </a:solidFill>
              </a:rPr>
              <a:t>What is happening in Norfolk &amp; Suffolk? </a:t>
            </a:r>
          </a:p>
          <a:p>
            <a:r>
              <a:rPr lang="en-GB" sz="3600" dirty="0">
                <a:solidFill>
                  <a:srgbClr val="0070C0"/>
                </a:solidFill>
              </a:rPr>
              <a:t>Will I receive referrals soon?</a:t>
            </a:r>
          </a:p>
          <a:p>
            <a:endParaRPr lang="en-GB" sz="3600" dirty="0">
              <a:solidFill>
                <a:srgbClr val="0070C0"/>
              </a:solidFill>
            </a:endParaRPr>
          </a:p>
        </p:txBody>
      </p:sp>
      <p:cxnSp>
        <p:nvCxnSpPr>
          <p:cNvPr id="10" name="Straight Connector 9">
            <a:extLst>
              <a:ext uri="{FF2B5EF4-FFF2-40B4-BE49-F238E27FC236}">
                <a16:creationId xmlns:a16="http://schemas.microsoft.com/office/drawing/2014/main" id="{24659FD7-9467-4A2A-946F-8A0F146562C5}"/>
              </a:ext>
            </a:extLst>
          </p:cNvPr>
          <p:cNvCxnSpPr/>
          <p:nvPr/>
        </p:nvCxnSpPr>
        <p:spPr>
          <a:xfrm>
            <a:off x="1631951" y="660400"/>
            <a:ext cx="885666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936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DE850E7-2B71-4F8B-8F9A-BB873182F9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2539" y="5905500"/>
            <a:ext cx="1582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1FDF4064-E24E-4C51-ABDB-82B630856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51" y="6064250"/>
            <a:ext cx="15605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BA52E22-8E2A-4FA1-8FF6-E21CBFD86B4B}"/>
              </a:ext>
            </a:extLst>
          </p:cNvPr>
          <p:cNvSpPr txBox="1"/>
          <p:nvPr/>
        </p:nvSpPr>
        <p:spPr>
          <a:xfrm>
            <a:off x="119336" y="260648"/>
            <a:ext cx="12072664" cy="4893647"/>
          </a:xfrm>
          <a:prstGeom prst="rect">
            <a:avLst/>
          </a:prstGeom>
          <a:noFill/>
        </p:spPr>
        <p:txBody>
          <a:bodyPr wrap="square" rtlCol="0">
            <a:spAutoFit/>
          </a:bodyPr>
          <a:lstStyle/>
          <a:p>
            <a:r>
              <a:rPr lang="en-GB" sz="2400" b="1" dirty="0">
                <a:solidFill>
                  <a:srgbClr val="FF0000"/>
                </a:solidFill>
              </a:rPr>
              <a:t>So, exactly where are we with what we see and should DO in pharmacies? (16</a:t>
            </a:r>
            <a:r>
              <a:rPr lang="en-GB" sz="2400" b="1" baseline="30000" dirty="0">
                <a:solidFill>
                  <a:srgbClr val="FF0000"/>
                </a:solidFill>
              </a:rPr>
              <a:t>th</a:t>
            </a:r>
            <a:r>
              <a:rPr lang="en-GB" sz="2400" b="1" dirty="0">
                <a:solidFill>
                  <a:srgbClr val="FF0000"/>
                </a:solidFill>
              </a:rPr>
              <a:t> Feb 2021)?</a:t>
            </a:r>
          </a:p>
          <a:p>
            <a:endParaRPr lang="en-GB" sz="2400" dirty="0">
              <a:solidFill>
                <a:srgbClr val="002060"/>
              </a:solidFill>
            </a:endParaRPr>
          </a:p>
          <a:p>
            <a:pPr marL="342900" indent="-342900">
              <a:buFont typeface="Wingdings" panose="05000000000000000000" pitchFamily="2" charset="2"/>
              <a:buChar char="Ø"/>
            </a:pPr>
            <a:r>
              <a:rPr lang="en-GB" sz="2400" dirty="0">
                <a:solidFill>
                  <a:srgbClr val="002060"/>
                </a:solidFill>
              </a:rPr>
              <a:t>Existing EMOP referrals should now be treated as DMS</a:t>
            </a:r>
          </a:p>
          <a:p>
            <a:pPr marL="342900" indent="-342900">
              <a:buFont typeface="Wingdings" panose="05000000000000000000" pitchFamily="2" charset="2"/>
              <a:buChar char="Ø"/>
            </a:pPr>
            <a:r>
              <a:rPr lang="en-GB" sz="2400" dirty="0" err="1">
                <a:solidFill>
                  <a:srgbClr val="002060"/>
                </a:solidFill>
              </a:rPr>
              <a:t>PharmOutcomes</a:t>
            </a:r>
            <a:r>
              <a:rPr lang="en-GB" sz="2400" dirty="0">
                <a:solidFill>
                  <a:srgbClr val="002060"/>
                </a:solidFill>
              </a:rPr>
              <a:t> in-pharmacy template for DMS is now available and linked to local referrals. </a:t>
            </a:r>
            <a:r>
              <a:rPr lang="en-GB" sz="2400" b="1" dirty="0">
                <a:effectLst/>
                <a:latin typeface="Calibri" panose="020F0502020204030204" pitchFamily="34" charset="0"/>
                <a:ea typeface="Calibri" panose="020F0502020204030204" pitchFamily="34" charset="0"/>
              </a:rPr>
              <a:t>Discharge Medicines Service community pharmacy follow-up</a:t>
            </a:r>
            <a:r>
              <a:rPr lang="en-GB" sz="2400" dirty="0">
                <a:effectLst/>
                <a:latin typeface="Calibri" panose="020F0502020204030204" pitchFamily="34" charset="0"/>
                <a:ea typeface="Calibri" panose="020F0502020204030204" pitchFamily="34" charset="0"/>
              </a:rPr>
              <a:t> - </a:t>
            </a:r>
            <a:r>
              <a:rPr lang="en-GB" sz="2400" u="sng" dirty="0">
                <a:solidFill>
                  <a:srgbClr val="0563C1"/>
                </a:solidFill>
                <a:effectLst/>
                <a:latin typeface="Calibri" panose="020F0502020204030204" pitchFamily="34" charset="0"/>
                <a:ea typeface="Calibri" panose="020F0502020204030204" pitchFamily="34" charset="0"/>
                <a:hlinkClick r:id="rId4"/>
              </a:rPr>
              <a:t>https://media.pharmoutcomes.org/video.php?name=DischargeMedicinesServiceManagingDMSReferrals</a:t>
            </a:r>
            <a:endParaRPr lang="en-GB" sz="2400" dirty="0">
              <a:solidFill>
                <a:srgbClr val="002060"/>
              </a:solidFill>
            </a:endParaRPr>
          </a:p>
          <a:p>
            <a:pPr marL="342900" indent="-342900">
              <a:buFont typeface="Wingdings" panose="05000000000000000000" pitchFamily="2" charset="2"/>
              <a:buChar char="Ø"/>
            </a:pPr>
            <a:r>
              <a:rPr lang="en-GB" sz="2400" dirty="0">
                <a:solidFill>
                  <a:srgbClr val="002060"/>
                </a:solidFill>
              </a:rPr>
              <a:t>There is currently no automatic claim function so monthly claims should be made manually via MYS until this </a:t>
            </a:r>
            <a:r>
              <a:rPr lang="en-GB" sz="2400">
                <a:solidFill>
                  <a:srgbClr val="002060"/>
                </a:solidFill>
              </a:rPr>
              <a:t>functionality is added.</a:t>
            </a:r>
            <a:endParaRPr lang="en-GB" sz="2400" dirty="0">
              <a:solidFill>
                <a:srgbClr val="002060"/>
              </a:solidFill>
            </a:endParaRPr>
          </a:p>
          <a:p>
            <a:pPr marL="342900" indent="-342900">
              <a:buFont typeface="Wingdings" panose="05000000000000000000" pitchFamily="2" charset="2"/>
              <a:buChar char="Ø"/>
            </a:pPr>
            <a:r>
              <a:rPr lang="en-GB" sz="2400" dirty="0">
                <a:solidFill>
                  <a:srgbClr val="002060"/>
                </a:solidFill>
              </a:rPr>
              <a:t>DMS Worksheet available under “Resources” at: </a:t>
            </a:r>
            <a:r>
              <a:rPr lang="en-GB" sz="2400" dirty="0">
                <a:solidFill>
                  <a:srgbClr val="002060"/>
                </a:solidFill>
                <a:hlinkClick r:id="rId5"/>
              </a:rPr>
              <a:t>https://psnc.org.uk/services-commissioning/essential-services/discharge-medicines-service/</a:t>
            </a:r>
            <a:r>
              <a:rPr lang="en-GB" sz="2400" dirty="0">
                <a:solidFill>
                  <a:srgbClr val="002060"/>
                </a:solidFill>
              </a:rPr>
              <a:t> </a:t>
            </a:r>
          </a:p>
          <a:p>
            <a:endParaRPr lang="en-GB" sz="2400" dirty="0">
              <a:solidFill>
                <a:srgbClr val="002060"/>
              </a:solidFill>
            </a:endParaRPr>
          </a:p>
        </p:txBody>
      </p:sp>
    </p:spTree>
    <p:extLst>
      <p:ext uri="{BB962C8B-B14F-4D97-AF65-F5344CB8AC3E}">
        <p14:creationId xmlns:p14="http://schemas.microsoft.com/office/powerpoint/2010/main" val="72856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87EE4-44C1-4415-983E-45EF5429431C}"/>
              </a:ext>
            </a:extLst>
          </p:cNvPr>
          <p:cNvSpPr>
            <a:spLocks noGrp="1"/>
          </p:cNvSpPr>
          <p:nvPr>
            <p:ph type="title"/>
          </p:nvPr>
        </p:nvSpPr>
        <p:spPr>
          <a:xfrm>
            <a:off x="609600" y="0"/>
            <a:ext cx="10972800" cy="1417638"/>
          </a:xfrm>
        </p:spPr>
        <p:txBody>
          <a:bodyPr/>
          <a:lstStyle/>
          <a:p>
            <a:br>
              <a:rPr lang="en-GB"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GB" sz="3600" dirty="0">
              <a:solidFill>
                <a:srgbClr val="0070C0"/>
              </a:solidFill>
            </a:endParaRPr>
          </a:p>
        </p:txBody>
      </p:sp>
      <p:sp>
        <p:nvSpPr>
          <p:cNvPr id="3" name="TextBox 2">
            <a:extLst>
              <a:ext uri="{FF2B5EF4-FFF2-40B4-BE49-F238E27FC236}">
                <a16:creationId xmlns:a16="http://schemas.microsoft.com/office/drawing/2014/main" id="{6C54727D-BC7A-4F05-A7D0-239476384FF9}"/>
              </a:ext>
            </a:extLst>
          </p:cNvPr>
          <p:cNvSpPr txBox="1"/>
          <p:nvPr/>
        </p:nvSpPr>
        <p:spPr>
          <a:xfrm>
            <a:off x="1788146" y="0"/>
            <a:ext cx="8544272" cy="2308324"/>
          </a:xfrm>
          <a:prstGeom prst="rect">
            <a:avLst/>
          </a:prstGeom>
          <a:noFill/>
        </p:spPr>
        <p:txBody>
          <a:bodyPr wrap="square" rtlCol="0">
            <a:spAutoFit/>
          </a:bodyPr>
          <a:lstStyle/>
          <a:p>
            <a:r>
              <a:rPr lang="en-GB" sz="4000" dirty="0">
                <a:solidFill>
                  <a:srgbClr val="002060"/>
                </a:solidFill>
              </a:rPr>
              <a:t>             Any Questions on DMS?</a:t>
            </a:r>
          </a:p>
          <a:p>
            <a:endParaRPr lang="en-GB" sz="4000" dirty="0">
              <a:solidFill>
                <a:srgbClr val="002060"/>
              </a:solidFill>
            </a:endParaRPr>
          </a:p>
          <a:p>
            <a:pPr algn="ctr"/>
            <a:endParaRPr lang="en-GB" sz="4000" dirty="0">
              <a:solidFill>
                <a:srgbClr val="002060"/>
              </a:solidFill>
            </a:endParaRPr>
          </a:p>
          <a:p>
            <a:pPr algn="ctr"/>
            <a:r>
              <a:rPr lang="en-GB" sz="2400" dirty="0">
                <a:solidFill>
                  <a:srgbClr val="002060"/>
                </a:solidFill>
              </a:rPr>
              <a:t>Please use “Chat” function or raise your hand</a:t>
            </a:r>
          </a:p>
        </p:txBody>
      </p:sp>
      <p:cxnSp>
        <p:nvCxnSpPr>
          <p:cNvPr id="6" name="Straight Connector 5">
            <a:extLst>
              <a:ext uri="{FF2B5EF4-FFF2-40B4-BE49-F238E27FC236}">
                <a16:creationId xmlns:a16="http://schemas.microsoft.com/office/drawing/2014/main" id="{ABEEFEFD-B67F-4038-8C6D-2B822F1B1620}"/>
              </a:ext>
            </a:extLst>
          </p:cNvPr>
          <p:cNvCxnSpPr/>
          <p:nvPr/>
        </p:nvCxnSpPr>
        <p:spPr>
          <a:xfrm>
            <a:off x="1631951" y="660400"/>
            <a:ext cx="8856663"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id="{2633F81F-B953-491B-ACD4-A78BFE48A4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2539" y="5905500"/>
            <a:ext cx="1582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3AA2470D-2229-4082-9C3D-637678C19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51" y="6064250"/>
            <a:ext cx="15605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230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B5C4CF58-3956-402D-BB65-212CBEE3901F}"/>
              </a:ext>
            </a:extLst>
          </p:cNvPr>
          <p:cNvSpPr>
            <a:spLocks noGrp="1"/>
          </p:cNvSpPr>
          <p:nvPr>
            <p:ph idx="1"/>
          </p:nvPr>
        </p:nvSpPr>
        <p:spPr>
          <a:xfrm>
            <a:off x="1992314" y="1820864"/>
            <a:ext cx="8207375" cy="5462587"/>
          </a:xfrm>
        </p:spPr>
        <p:txBody>
          <a:bodyPr/>
          <a:lstStyle/>
          <a:p>
            <a:pPr marL="0" indent="0" algn="ctr" eaLnBrk="1" hangingPunct="1">
              <a:buNone/>
            </a:pPr>
            <a:r>
              <a:rPr lang="en-GB" altLang="en-US" sz="2800"/>
              <a:t>If you have any further queries after the session ends please email your LPC</a:t>
            </a:r>
          </a:p>
          <a:p>
            <a:pPr marL="0" indent="0" algn="ctr" eaLnBrk="1" hangingPunct="1">
              <a:buNone/>
            </a:pPr>
            <a:endParaRPr lang="en-GB" altLang="en-US" sz="2800"/>
          </a:p>
          <a:p>
            <a:pPr marL="0" indent="0" eaLnBrk="1" hangingPunct="1">
              <a:buNone/>
            </a:pPr>
            <a:r>
              <a:rPr lang="en-GB" altLang="en-US" sz="2800">
                <a:hlinkClick r:id="rId2"/>
              </a:rPr>
              <a:t>info@norfolkpharmacies.co.uk</a:t>
            </a:r>
            <a:r>
              <a:rPr lang="en-GB" altLang="en-US" sz="2800"/>
              <a:t>   </a:t>
            </a:r>
            <a:r>
              <a:rPr lang="en-GB" altLang="en-US" sz="2800">
                <a:hlinkClick r:id="rId3"/>
              </a:rPr>
              <a:t>info@suffolklpc.org.uk</a:t>
            </a:r>
            <a:r>
              <a:rPr lang="en-GB" altLang="en-US" sz="2800"/>
              <a:t> </a:t>
            </a:r>
          </a:p>
          <a:p>
            <a:pPr marL="0" indent="0" eaLnBrk="1" hangingPunct="1">
              <a:buNone/>
            </a:pPr>
            <a:endParaRPr lang="en-GB" altLang="en-US" sz="2800"/>
          </a:p>
          <a:p>
            <a:pPr marL="0" indent="0" eaLnBrk="1" hangingPunct="1">
              <a:buNone/>
            </a:pPr>
            <a:endParaRPr lang="en-GB" altLang="en-US" sz="2800"/>
          </a:p>
        </p:txBody>
      </p:sp>
      <p:pic>
        <p:nvPicPr>
          <p:cNvPr id="21507" name="Picture 2">
            <a:extLst>
              <a:ext uri="{FF2B5EF4-FFF2-40B4-BE49-F238E27FC236}">
                <a16:creationId xmlns:a16="http://schemas.microsoft.com/office/drawing/2014/main" id="{586EB52F-3A98-4085-B344-456CA11B72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8214" y="3789364"/>
            <a:ext cx="3455987"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1">
            <a:extLst>
              <a:ext uri="{FF2B5EF4-FFF2-40B4-BE49-F238E27FC236}">
                <a16:creationId xmlns:a16="http://schemas.microsoft.com/office/drawing/2014/main" id="{A9ED422F-7E6A-4E7C-81DE-225A85BDB7A9}"/>
              </a:ext>
            </a:extLst>
          </p:cNvPr>
          <p:cNvSpPr txBox="1">
            <a:spLocks noChangeArrowheads="1"/>
          </p:cNvSpPr>
          <p:nvPr/>
        </p:nvSpPr>
        <p:spPr bwMode="auto">
          <a:xfrm>
            <a:off x="2135189" y="260351"/>
            <a:ext cx="5761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2800" b="1">
              <a:latin typeface="Arial" panose="020B0604020202020204" pitchFamily="34" charset="0"/>
            </a:endParaRPr>
          </a:p>
        </p:txBody>
      </p:sp>
      <p:pic>
        <p:nvPicPr>
          <p:cNvPr id="21509" name="Picture 4">
            <a:extLst>
              <a:ext uri="{FF2B5EF4-FFF2-40B4-BE49-F238E27FC236}">
                <a16:creationId xmlns:a16="http://schemas.microsoft.com/office/drawing/2014/main" id="{91B790EA-1717-4F65-BAF0-FF790D103F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8775" y="4552951"/>
            <a:ext cx="23749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3">
            <a:extLst>
              <a:ext uri="{FF2B5EF4-FFF2-40B4-BE49-F238E27FC236}">
                <a16:creationId xmlns:a16="http://schemas.microsoft.com/office/drawing/2014/main" id="{0D235E3E-B6CC-46E8-B0C0-E76F80E44904}"/>
              </a:ext>
            </a:extLst>
          </p:cNvPr>
          <p:cNvSpPr txBox="1">
            <a:spLocks noChangeArrowheads="1"/>
          </p:cNvSpPr>
          <p:nvPr/>
        </p:nvSpPr>
        <p:spPr bwMode="auto">
          <a:xfrm>
            <a:off x="1631950" y="115888"/>
            <a:ext cx="89281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400">
                <a:latin typeface="Arial" panose="020B0604020202020204" pitchFamily="34" charset="0"/>
              </a:rPr>
              <a:t>Thank You For Attending This Webinar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64FEDCE-3A16-4217-AF02-0DA9E03784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2539" y="5907088"/>
            <a:ext cx="1582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C55DB487-71C8-481A-A430-9E36650BE6B1}"/>
              </a:ext>
            </a:extLst>
          </p:cNvPr>
          <p:cNvSpPr>
            <a:spLocks noGrp="1"/>
          </p:cNvSpPr>
          <p:nvPr>
            <p:ph idx="1"/>
          </p:nvPr>
        </p:nvSpPr>
        <p:spPr>
          <a:xfrm>
            <a:off x="1919289" y="1341439"/>
            <a:ext cx="8207375" cy="5462587"/>
          </a:xfrm>
        </p:spPr>
        <p:txBody>
          <a:bodyPr rtlCol="0">
            <a:normAutofit/>
          </a:bodyPr>
          <a:lstStyle/>
          <a:p>
            <a:pPr marL="0" indent="0" eaLnBrk="1" fontAlgn="auto" hangingPunct="1">
              <a:spcAft>
                <a:spcPts val="0"/>
              </a:spcAft>
              <a:buNone/>
              <a:defRPr/>
            </a:pPr>
            <a:endParaRPr lang="en-GB" sz="2800" dirty="0"/>
          </a:p>
          <a:p>
            <a:pPr eaLnBrk="1" fontAlgn="auto" hangingPunct="1">
              <a:spcAft>
                <a:spcPts val="0"/>
              </a:spcAft>
              <a:buFont typeface="Wingdings" panose="05000000000000000000" pitchFamily="2" charset="2"/>
              <a:buChar char="Ø"/>
              <a:defRPr/>
            </a:pPr>
            <a:endParaRPr lang="en-GB" sz="2800" dirty="0"/>
          </a:p>
          <a:p>
            <a:pPr marL="0" indent="0" eaLnBrk="1" fontAlgn="auto" hangingPunct="1">
              <a:spcAft>
                <a:spcPts val="0"/>
              </a:spcAft>
              <a:buNone/>
              <a:defRPr/>
            </a:pPr>
            <a:endParaRPr lang="en-GB" sz="2800" dirty="0"/>
          </a:p>
          <a:p>
            <a:pPr marL="0" indent="0" eaLnBrk="1" fontAlgn="auto" hangingPunct="1">
              <a:spcAft>
                <a:spcPts val="0"/>
              </a:spcAft>
              <a:buNone/>
              <a:defRPr/>
            </a:pPr>
            <a:endParaRPr lang="en-GB" sz="2800" dirty="0"/>
          </a:p>
        </p:txBody>
      </p:sp>
      <p:sp>
        <p:nvSpPr>
          <p:cNvPr id="7172" name="TextBox 1">
            <a:extLst>
              <a:ext uri="{FF2B5EF4-FFF2-40B4-BE49-F238E27FC236}">
                <a16:creationId xmlns:a16="http://schemas.microsoft.com/office/drawing/2014/main" id="{B6580930-16CC-43FE-904F-278B76E90836}"/>
              </a:ext>
            </a:extLst>
          </p:cNvPr>
          <p:cNvSpPr txBox="1">
            <a:spLocks noChangeArrowheads="1"/>
          </p:cNvSpPr>
          <p:nvPr/>
        </p:nvSpPr>
        <p:spPr bwMode="auto">
          <a:xfrm>
            <a:off x="2135189" y="260351"/>
            <a:ext cx="5761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2800" b="1">
              <a:latin typeface="Arial" panose="020B0604020202020204" pitchFamily="34" charset="0"/>
            </a:endParaRPr>
          </a:p>
        </p:txBody>
      </p:sp>
      <p:pic>
        <p:nvPicPr>
          <p:cNvPr id="7173" name="Picture 4">
            <a:extLst>
              <a:ext uri="{FF2B5EF4-FFF2-40B4-BE49-F238E27FC236}">
                <a16:creationId xmlns:a16="http://schemas.microsoft.com/office/drawing/2014/main" id="{B5FF008E-9F85-41C3-B511-F89533463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51" y="6064250"/>
            <a:ext cx="15605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4996868-7012-4336-9CF6-1CD2C45C07B0}"/>
              </a:ext>
            </a:extLst>
          </p:cNvPr>
          <p:cNvSpPr txBox="1"/>
          <p:nvPr/>
        </p:nvSpPr>
        <p:spPr>
          <a:xfrm>
            <a:off x="1703388" y="115888"/>
            <a:ext cx="8964612" cy="7416800"/>
          </a:xfrm>
          <a:prstGeom prst="rect">
            <a:avLst/>
          </a:prstGeom>
          <a:noFill/>
        </p:spPr>
        <p:txBody>
          <a:bodyPr>
            <a:spAutoFit/>
          </a:bodyPr>
          <a:lstStyle/>
          <a:p>
            <a:pPr>
              <a:defRPr/>
            </a:pPr>
            <a:r>
              <a:rPr lang="en-GB" sz="2400" b="1" dirty="0">
                <a:solidFill>
                  <a:schemeClr val="tx2"/>
                </a:solidFill>
              </a:rPr>
              <a:t>What IS GP-CPCS? Why it’s a leap forward compared to informal care navigation</a:t>
            </a:r>
          </a:p>
          <a:p>
            <a:pPr marL="342900" indent="-342900">
              <a:buFont typeface="Wingdings" panose="05000000000000000000" pitchFamily="2" charset="2"/>
              <a:buChar char="Ø"/>
              <a:defRPr/>
            </a:pPr>
            <a:endParaRPr lang="en-GB" sz="2000" dirty="0"/>
          </a:p>
          <a:p>
            <a:pPr marL="342900" indent="-342900">
              <a:buFont typeface="Wingdings" panose="05000000000000000000" pitchFamily="2" charset="2"/>
              <a:buChar char="Ø"/>
              <a:defRPr/>
            </a:pPr>
            <a:r>
              <a:rPr lang="en-GB" sz="2000" dirty="0"/>
              <a:t>An extension of existing CPCS</a:t>
            </a:r>
          </a:p>
          <a:p>
            <a:pPr marL="342900" indent="-342900">
              <a:buFont typeface="Wingdings" panose="05000000000000000000" pitchFamily="2" charset="2"/>
              <a:buChar char="Ø"/>
              <a:defRPr/>
            </a:pPr>
            <a:r>
              <a:rPr lang="en-GB" sz="2000" dirty="0"/>
              <a:t>No need to sign up if you’re already providing 111-CPCS </a:t>
            </a:r>
          </a:p>
          <a:p>
            <a:pPr>
              <a:defRPr/>
            </a:pPr>
            <a:r>
              <a:rPr lang="en-GB" sz="2000" dirty="0"/>
              <a:t>      (all but 3 Norfolk, and all but 10</a:t>
            </a:r>
            <a:r>
              <a:rPr lang="en-GB" sz="2000" dirty="0">
                <a:solidFill>
                  <a:srgbClr val="FF0000"/>
                </a:solidFill>
              </a:rPr>
              <a:t> </a:t>
            </a:r>
            <a:r>
              <a:rPr lang="en-GB" sz="2000" dirty="0"/>
              <a:t>Suffolk pharmacies are)</a:t>
            </a:r>
          </a:p>
          <a:p>
            <a:pPr marL="342900" indent="-342900">
              <a:buFont typeface="Wingdings" panose="05000000000000000000" pitchFamily="2" charset="2"/>
              <a:buChar char="Ø"/>
              <a:defRPr/>
            </a:pPr>
            <a:r>
              <a:rPr lang="en-GB" sz="2000" dirty="0"/>
              <a:t>Referral from GP Practice of patients with Low Acuity Conditions</a:t>
            </a:r>
          </a:p>
          <a:p>
            <a:pPr marL="342900" indent="-342900">
              <a:buFont typeface="Wingdings" panose="05000000000000000000" pitchFamily="2" charset="2"/>
              <a:buChar char="Ø"/>
              <a:defRPr/>
            </a:pPr>
            <a:r>
              <a:rPr lang="en-GB" sz="2000" b="1" dirty="0"/>
              <a:t>NO</a:t>
            </a:r>
            <a:r>
              <a:rPr lang="en-GB" sz="2000" dirty="0"/>
              <a:t> GP referral for urgent supply, unlike 111 CPCS</a:t>
            </a:r>
          </a:p>
          <a:p>
            <a:pPr marL="342900" indent="-342900">
              <a:buFont typeface="Wingdings" panose="05000000000000000000" pitchFamily="2" charset="2"/>
              <a:buChar char="Ø"/>
              <a:defRPr/>
            </a:pPr>
            <a:r>
              <a:rPr lang="en-GB" sz="2000" dirty="0"/>
              <a:t>Formalises current variable care navigation pathways and provides an audit of the value of community pharmacist led interventions.</a:t>
            </a:r>
          </a:p>
          <a:p>
            <a:pPr>
              <a:defRPr/>
            </a:pPr>
            <a:endParaRPr lang="en-GB" sz="2000" dirty="0"/>
          </a:p>
          <a:p>
            <a:pPr>
              <a:defRPr/>
            </a:pPr>
            <a:r>
              <a:rPr lang="en-GB" sz="2000" b="1" dirty="0"/>
              <a:t>Crucially it requires:</a:t>
            </a:r>
          </a:p>
          <a:p>
            <a:pPr>
              <a:defRPr/>
            </a:pPr>
            <a:endParaRPr lang="en-GB" sz="2000" dirty="0"/>
          </a:p>
          <a:p>
            <a:pPr marL="342900" indent="-342900">
              <a:buFont typeface="Arial" panose="020B0604020202020204" pitchFamily="34" charset="0"/>
              <a:buChar char="•"/>
              <a:defRPr/>
            </a:pPr>
            <a:r>
              <a:rPr lang="en-GB" sz="2000" dirty="0"/>
              <a:t>Agreed </a:t>
            </a:r>
            <a:r>
              <a:rPr lang="en-GB" sz="2000" b="1" i="1" dirty="0"/>
              <a:t>escalation pathway </a:t>
            </a:r>
            <a:r>
              <a:rPr lang="en-GB" sz="2000" dirty="0"/>
              <a:t>back to general practice </a:t>
            </a:r>
          </a:p>
          <a:p>
            <a:pPr>
              <a:defRPr/>
            </a:pPr>
            <a:endParaRPr lang="en-GB" sz="2000" dirty="0"/>
          </a:p>
          <a:p>
            <a:pPr marL="342900" indent="-342900">
              <a:buFont typeface="Arial" panose="020B0604020202020204" pitchFamily="34" charset="0"/>
              <a:buChar char="•"/>
              <a:defRPr/>
            </a:pPr>
            <a:r>
              <a:rPr lang="en-GB" sz="2000" dirty="0"/>
              <a:t>a </a:t>
            </a:r>
            <a:r>
              <a:rPr lang="en-GB" sz="2000" b="1" i="1" dirty="0"/>
              <a:t>Post-event message </a:t>
            </a:r>
            <a:r>
              <a:rPr lang="en-GB" sz="2000" dirty="0"/>
              <a:t>to be sent back to practice, “closing the loop” and </a:t>
            </a:r>
            <a:r>
              <a:rPr lang="en-GB" sz="2000" b="1" dirty="0"/>
              <a:t>Improving Governance</a:t>
            </a:r>
            <a:r>
              <a:rPr lang="en-GB" sz="2000" dirty="0"/>
              <a:t>.</a:t>
            </a:r>
          </a:p>
          <a:p>
            <a:pPr>
              <a:defRPr/>
            </a:pPr>
            <a:endParaRPr lang="en-GB" sz="1600" dirty="0">
              <a:solidFill>
                <a:srgbClr val="002060"/>
              </a:solidFill>
            </a:endParaRPr>
          </a:p>
          <a:p>
            <a:pPr marL="342900" indent="-342900">
              <a:buFont typeface="Wingdings" panose="05000000000000000000" pitchFamily="2" charset="2"/>
              <a:buChar char="Ø"/>
              <a:defRPr/>
            </a:pPr>
            <a:r>
              <a:rPr lang="en-GB" sz="2000" dirty="0"/>
              <a:t>Payment to provide the service (£14 per consultation)</a:t>
            </a:r>
          </a:p>
          <a:p>
            <a:pPr>
              <a:defRPr/>
            </a:pPr>
            <a:endParaRPr lang="en-GB" sz="2400" dirty="0"/>
          </a:p>
          <a:p>
            <a:pPr marL="342900" indent="-342900">
              <a:buFont typeface="Wingdings" panose="05000000000000000000" pitchFamily="2" charset="2"/>
              <a:buChar char="Ø"/>
              <a:defRPr/>
            </a:pPr>
            <a:endParaRPr lang="en-GB" sz="2400" dirty="0"/>
          </a:p>
          <a:p>
            <a:pPr>
              <a:defRPr/>
            </a:pPr>
            <a:endParaRPr lang="en-GB" dirty="0"/>
          </a:p>
          <a:p>
            <a:pPr>
              <a:defRPr/>
            </a:pPr>
            <a:endParaRPr lang="en-GB" dirty="0"/>
          </a:p>
        </p:txBody>
      </p:sp>
      <p:cxnSp>
        <p:nvCxnSpPr>
          <p:cNvPr id="7" name="Straight Connector 6">
            <a:extLst>
              <a:ext uri="{FF2B5EF4-FFF2-40B4-BE49-F238E27FC236}">
                <a16:creationId xmlns:a16="http://schemas.microsoft.com/office/drawing/2014/main" id="{1E6E4E47-EF35-4273-8817-C363A7205BA1}"/>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6798B5-028E-4461-9C47-A1C3652783BE}"/>
              </a:ext>
            </a:extLst>
          </p:cNvPr>
          <p:cNvPicPr>
            <a:picLocks noChangeAspect="1"/>
          </p:cNvPicPr>
          <p:nvPr/>
        </p:nvPicPr>
        <p:blipFill rotWithShape="1">
          <a:blip r:embed="rId2"/>
          <a:srcRect l="28239" r="-382" b="65258"/>
          <a:stretch/>
        </p:blipFill>
        <p:spPr>
          <a:xfrm>
            <a:off x="343054" y="3429000"/>
            <a:ext cx="8432269" cy="3096004"/>
          </a:xfrm>
          <a:prstGeom prst="rect">
            <a:avLst/>
          </a:prstGeom>
        </p:spPr>
      </p:pic>
      <p:pic>
        <p:nvPicPr>
          <p:cNvPr id="2" name="Picture 1">
            <a:extLst>
              <a:ext uri="{FF2B5EF4-FFF2-40B4-BE49-F238E27FC236}">
                <a16:creationId xmlns:a16="http://schemas.microsoft.com/office/drawing/2014/main" id="{201E3597-DDF9-4B1D-A14E-48500757F809}"/>
              </a:ext>
            </a:extLst>
          </p:cNvPr>
          <p:cNvPicPr>
            <a:picLocks noChangeAspect="1"/>
          </p:cNvPicPr>
          <p:nvPr/>
        </p:nvPicPr>
        <p:blipFill>
          <a:blip r:embed="rId3"/>
          <a:stretch>
            <a:fillRect/>
          </a:stretch>
        </p:blipFill>
        <p:spPr>
          <a:xfrm>
            <a:off x="10246079" y="338273"/>
            <a:ext cx="1548518" cy="627942"/>
          </a:xfrm>
          <a:prstGeom prst="rect">
            <a:avLst/>
          </a:prstGeom>
        </p:spPr>
      </p:pic>
      <p:pic>
        <p:nvPicPr>
          <p:cNvPr id="6" name="Picture 5" descr="Smiling male doctor talking in clinic corridor">
            <a:extLst>
              <a:ext uri="{FF2B5EF4-FFF2-40B4-BE49-F238E27FC236}">
                <a16:creationId xmlns:a16="http://schemas.microsoft.com/office/drawing/2014/main" id="{968139B4-159C-456D-9BC4-9996919BE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6888" y="1471529"/>
            <a:ext cx="2936924" cy="1957472"/>
          </a:xfrm>
          <a:prstGeom prst="rect">
            <a:avLst/>
          </a:prstGeom>
        </p:spPr>
      </p:pic>
      <p:pic>
        <p:nvPicPr>
          <p:cNvPr id="5" name="Picture 4" descr="Close-up of a person using a mobile phone">
            <a:extLst>
              <a:ext uri="{FF2B5EF4-FFF2-40B4-BE49-F238E27FC236}">
                <a16:creationId xmlns:a16="http://schemas.microsoft.com/office/drawing/2014/main" id="{D81CCD50-BF87-45D8-A543-1F18BF8F97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732" y="1471529"/>
            <a:ext cx="2936924" cy="1957471"/>
          </a:xfrm>
          <a:prstGeom prst="rect">
            <a:avLst/>
          </a:prstGeom>
        </p:spPr>
      </p:pic>
      <p:sp>
        <p:nvSpPr>
          <p:cNvPr id="11" name="Rectangle 10">
            <a:extLst>
              <a:ext uri="{FF2B5EF4-FFF2-40B4-BE49-F238E27FC236}">
                <a16:creationId xmlns:a16="http://schemas.microsoft.com/office/drawing/2014/main" id="{839A65FD-4C7F-4BE3-8F38-5ABC9800562C}"/>
              </a:ext>
            </a:extLst>
          </p:cNvPr>
          <p:cNvSpPr/>
          <p:nvPr/>
        </p:nvSpPr>
        <p:spPr>
          <a:xfrm>
            <a:off x="4106779" y="6369132"/>
            <a:ext cx="591127" cy="314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780EB169-087F-41C2-8B54-2749C2394DC9}"/>
              </a:ext>
            </a:extLst>
          </p:cNvPr>
          <p:cNvCxnSpPr>
            <a:cxnSpLocks/>
          </p:cNvCxnSpPr>
          <p:nvPr/>
        </p:nvCxnSpPr>
        <p:spPr>
          <a:xfrm>
            <a:off x="4430052" y="6355867"/>
            <a:ext cx="0" cy="419665"/>
          </a:xfrm>
          <a:prstGeom prst="straightConnector1">
            <a:avLst/>
          </a:prstGeom>
          <a:ln w="222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59435B3-0DD9-4879-A6BA-EA9FE14CEF22}"/>
              </a:ext>
            </a:extLst>
          </p:cNvPr>
          <p:cNvSpPr txBox="1"/>
          <p:nvPr/>
        </p:nvSpPr>
        <p:spPr>
          <a:xfrm>
            <a:off x="5556888" y="4872927"/>
            <a:ext cx="3009596" cy="584775"/>
          </a:xfrm>
          <a:prstGeom prst="rect">
            <a:avLst/>
          </a:prstGeom>
          <a:solidFill>
            <a:schemeClr val="accent1">
              <a:lumMod val="60000"/>
              <a:lumOff val="40000"/>
            </a:schemeClr>
          </a:solidFill>
        </p:spPr>
        <p:txBody>
          <a:bodyPr wrap="square" rtlCol="0">
            <a:spAutoFit/>
          </a:bodyPr>
          <a:lstStyle/>
          <a:p>
            <a:pPr algn="ctr"/>
            <a:r>
              <a:rPr lang="en-GB" sz="1600" dirty="0">
                <a:latin typeface="Arial" panose="020B0604020202020204" pitchFamily="34" charset="0"/>
                <a:cs typeface="Arial" panose="020B0604020202020204" pitchFamily="34" charset="0"/>
              </a:rPr>
              <a:t>Patient referred to a nominated community pharmacy</a:t>
            </a:r>
          </a:p>
        </p:txBody>
      </p:sp>
      <p:sp>
        <p:nvSpPr>
          <p:cNvPr id="7" name="TextBox 6">
            <a:extLst>
              <a:ext uri="{FF2B5EF4-FFF2-40B4-BE49-F238E27FC236}">
                <a16:creationId xmlns:a16="http://schemas.microsoft.com/office/drawing/2014/main" id="{579ACD7B-3D44-47A8-BC29-C0AA5A123ABA}"/>
              </a:ext>
            </a:extLst>
          </p:cNvPr>
          <p:cNvSpPr txBox="1"/>
          <p:nvPr/>
        </p:nvSpPr>
        <p:spPr>
          <a:xfrm>
            <a:off x="5556888" y="3609825"/>
            <a:ext cx="2936924" cy="830997"/>
          </a:xfrm>
          <a:prstGeom prst="rect">
            <a:avLst/>
          </a:prstGeom>
          <a:solidFill>
            <a:schemeClr val="accent1">
              <a:lumMod val="60000"/>
              <a:lumOff val="40000"/>
            </a:schemeClr>
          </a:solidFill>
        </p:spPr>
        <p:txBody>
          <a:bodyPr wrap="square" rtlCol="0">
            <a:spAutoFit/>
          </a:bodyPr>
          <a:lstStyle/>
          <a:p>
            <a:pPr algn="ctr"/>
            <a:r>
              <a:rPr lang="en-GB" sz="1600" b="1" dirty="0">
                <a:latin typeface="Arial" panose="020B0604020202020204" pitchFamily="34" charset="0"/>
                <a:cs typeface="Arial" panose="020B0604020202020204" pitchFamily="34" charset="0"/>
              </a:rPr>
              <a:t>Patient calls or attends their GP surgery with a minor illness</a:t>
            </a:r>
          </a:p>
        </p:txBody>
      </p:sp>
      <p:sp>
        <p:nvSpPr>
          <p:cNvPr id="13" name="TextBox 12">
            <a:extLst>
              <a:ext uri="{FF2B5EF4-FFF2-40B4-BE49-F238E27FC236}">
                <a16:creationId xmlns:a16="http://schemas.microsoft.com/office/drawing/2014/main" id="{BAC65FE8-3F3D-49A1-83F7-ACF5A74BE81E}"/>
              </a:ext>
            </a:extLst>
          </p:cNvPr>
          <p:cNvSpPr txBox="1"/>
          <p:nvPr/>
        </p:nvSpPr>
        <p:spPr>
          <a:xfrm>
            <a:off x="588007" y="4872926"/>
            <a:ext cx="2936924" cy="584775"/>
          </a:xfrm>
          <a:prstGeom prst="rect">
            <a:avLst/>
          </a:prstGeom>
          <a:solidFill>
            <a:schemeClr val="accent1">
              <a:lumMod val="60000"/>
              <a:lumOff val="40000"/>
            </a:schemeClr>
          </a:solidFill>
        </p:spPr>
        <p:txBody>
          <a:bodyPr wrap="square" rtlCol="0">
            <a:spAutoFit/>
          </a:bodyPr>
          <a:lstStyle/>
          <a:p>
            <a:pPr algn="ctr"/>
            <a:r>
              <a:rPr lang="en-GB" sz="1600" dirty="0">
                <a:latin typeface="Arial" panose="020B0604020202020204" pitchFamily="34" charset="0"/>
                <a:cs typeface="Arial" panose="020B0604020202020204" pitchFamily="34" charset="0"/>
              </a:rPr>
              <a:t>Patient triaged to a nominated community pharmacy</a:t>
            </a:r>
          </a:p>
        </p:txBody>
      </p:sp>
      <p:sp>
        <p:nvSpPr>
          <p:cNvPr id="15" name="TextBox 14">
            <a:extLst>
              <a:ext uri="{FF2B5EF4-FFF2-40B4-BE49-F238E27FC236}">
                <a16:creationId xmlns:a16="http://schemas.microsoft.com/office/drawing/2014/main" id="{85BC7FB7-901B-4BBB-A4C1-3D08B7DCF33B}"/>
              </a:ext>
            </a:extLst>
          </p:cNvPr>
          <p:cNvSpPr txBox="1"/>
          <p:nvPr/>
        </p:nvSpPr>
        <p:spPr>
          <a:xfrm>
            <a:off x="2277980" y="5892942"/>
            <a:ext cx="4106778" cy="476189"/>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GB" sz="1200" b="1" dirty="0">
                <a:latin typeface="Arial" panose="020B0604020202020204" pitchFamily="34" charset="0"/>
                <a:cs typeface="Arial" panose="020B0604020202020204" pitchFamily="34" charset="0"/>
              </a:rPr>
              <a:t>Message sent to community pharmacy electronically </a:t>
            </a:r>
            <a:r>
              <a:rPr lang="en-GB" sz="1200" dirty="0">
                <a:latin typeface="Arial" panose="020B0604020202020204" pitchFamily="34" charset="0"/>
                <a:cs typeface="Arial" panose="020B0604020202020204" pitchFamily="34" charset="0"/>
              </a:rPr>
              <a:t>(IT system or NHS mail)</a:t>
            </a:r>
          </a:p>
        </p:txBody>
      </p:sp>
      <p:sp>
        <p:nvSpPr>
          <p:cNvPr id="17" name="TextBox 16">
            <a:extLst>
              <a:ext uri="{FF2B5EF4-FFF2-40B4-BE49-F238E27FC236}">
                <a16:creationId xmlns:a16="http://schemas.microsoft.com/office/drawing/2014/main" id="{AC14F5BA-4977-4ADB-B1D4-6331001E8528}"/>
              </a:ext>
            </a:extLst>
          </p:cNvPr>
          <p:cNvSpPr txBox="1"/>
          <p:nvPr/>
        </p:nvSpPr>
        <p:spPr>
          <a:xfrm>
            <a:off x="513732" y="3545133"/>
            <a:ext cx="2936924" cy="892552"/>
          </a:xfrm>
          <a:prstGeom prst="rect">
            <a:avLst/>
          </a:prstGeom>
          <a:solidFill>
            <a:schemeClr val="accent1">
              <a:lumMod val="60000"/>
              <a:lumOff val="40000"/>
            </a:schemeClr>
          </a:solidFill>
        </p:spPr>
        <p:txBody>
          <a:bodyPr wrap="square" rtlCol="0">
            <a:spAutoFit/>
          </a:bodyPr>
          <a:lstStyle/>
          <a:p>
            <a:pPr algn="ctr"/>
            <a:r>
              <a:rPr lang="en-GB" sz="1400" b="1" dirty="0">
                <a:latin typeface="Arial" panose="020B0604020202020204" pitchFamily="34" charset="0"/>
                <a:cs typeface="Arial" panose="020B0604020202020204" pitchFamily="34" charset="0"/>
              </a:rPr>
              <a:t>Patient calls NHS 111 or IUC CAS with a minor illness</a:t>
            </a:r>
          </a:p>
          <a:p>
            <a:pPr algn="ctr"/>
            <a:r>
              <a:rPr lang="en-GB" sz="1200" dirty="0">
                <a:latin typeface="Arial" panose="020B0604020202020204" pitchFamily="34" charset="0"/>
                <a:cs typeface="Arial" panose="020B0604020202020204" pitchFamily="34" charset="0"/>
              </a:rPr>
              <a:t>The call may be transferred to a clinician or handled by a call advisor (non-clinical)</a:t>
            </a:r>
          </a:p>
        </p:txBody>
      </p:sp>
      <p:sp>
        <p:nvSpPr>
          <p:cNvPr id="18" name="TextBox 17">
            <a:extLst>
              <a:ext uri="{FF2B5EF4-FFF2-40B4-BE49-F238E27FC236}">
                <a16:creationId xmlns:a16="http://schemas.microsoft.com/office/drawing/2014/main" id="{2BD31A5C-03D6-475D-8B6C-BD5B8C592000}"/>
              </a:ext>
            </a:extLst>
          </p:cNvPr>
          <p:cNvSpPr txBox="1"/>
          <p:nvPr/>
        </p:nvSpPr>
        <p:spPr>
          <a:xfrm>
            <a:off x="983432" y="268416"/>
            <a:ext cx="7200800" cy="954107"/>
          </a:xfrm>
          <a:prstGeom prst="rect">
            <a:avLst/>
          </a:prstGeom>
          <a:noFill/>
        </p:spPr>
        <p:txBody>
          <a:bodyPr wrap="square" rtlCol="0">
            <a:spAutoFit/>
          </a:bodyPr>
          <a:lstStyle/>
          <a:p>
            <a:r>
              <a:rPr lang="en-GB" sz="2800" b="1" dirty="0">
                <a:solidFill>
                  <a:schemeClr val="accent1">
                    <a:lumMod val="75000"/>
                  </a:schemeClr>
                </a:solidFill>
              </a:rPr>
              <a:t>CPCS NHS 111 &amp; GP referral pathways for low acuity, minor illness</a:t>
            </a:r>
          </a:p>
        </p:txBody>
      </p:sp>
    </p:spTree>
    <p:extLst>
      <p:ext uri="{BB962C8B-B14F-4D97-AF65-F5344CB8AC3E}">
        <p14:creationId xmlns:p14="http://schemas.microsoft.com/office/powerpoint/2010/main" val="4021765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Connector 67">
            <a:extLst>
              <a:ext uri="{FF2B5EF4-FFF2-40B4-BE49-F238E27FC236}">
                <a16:creationId xmlns:a16="http://schemas.microsoft.com/office/drawing/2014/main" id="{1438F60F-55BA-4EA3-9B2A-258CE029D8C3}"/>
              </a:ext>
            </a:extLst>
          </p:cNvPr>
          <p:cNvCxnSpPr>
            <a:cxnSpLocks/>
          </p:cNvCxnSpPr>
          <p:nvPr/>
        </p:nvCxnSpPr>
        <p:spPr>
          <a:xfrm>
            <a:off x="2724606" y="1291671"/>
            <a:ext cx="42894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Arrow Connector 59">
            <a:extLst>
              <a:ext uri="{FF2B5EF4-FFF2-40B4-BE49-F238E27FC236}">
                <a16:creationId xmlns:a16="http://schemas.microsoft.com/office/drawing/2014/main" id="{D6406708-828D-4C28-83BC-A3A26D83C31D}"/>
              </a:ext>
            </a:extLst>
          </p:cNvPr>
          <p:cNvCxnSpPr>
            <a:cxnSpLocks/>
          </p:cNvCxnSpPr>
          <p:nvPr/>
        </p:nvCxnSpPr>
        <p:spPr>
          <a:xfrm>
            <a:off x="5231293" y="5134801"/>
            <a:ext cx="0" cy="255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01E3597-DDF9-4B1D-A14E-48500757F809}"/>
              </a:ext>
            </a:extLst>
          </p:cNvPr>
          <p:cNvPicPr>
            <a:picLocks noChangeAspect="1"/>
          </p:cNvPicPr>
          <p:nvPr/>
        </p:nvPicPr>
        <p:blipFill>
          <a:blip r:embed="rId2"/>
          <a:stretch>
            <a:fillRect/>
          </a:stretch>
        </p:blipFill>
        <p:spPr>
          <a:xfrm>
            <a:off x="10246079" y="338273"/>
            <a:ext cx="1548518" cy="627942"/>
          </a:xfrm>
          <a:prstGeom prst="rect">
            <a:avLst/>
          </a:prstGeom>
        </p:spPr>
      </p:pic>
      <p:pic>
        <p:nvPicPr>
          <p:cNvPr id="10" name="Picture 9" descr="A picture containing person, person, table, sitting&#10;&#10;Description automatically generated">
            <a:extLst>
              <a:ext uri="{FF2B5EF4-FFF2-40B4-BE49-F238E27FC236}">
                <a16:creationId xmlns:a16="http://schemas.microsoft.com/office/drawing/2014/main" id="{442D6066-A508-4E6C-B1FD-70D5ABAA7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3875" y="4171950"/>
            <a:ext cx="4048125" cy="2686050"/>
          </a:xfrm>
          <a:prstGeom prst="rect">
            <a:avLst/>
          </a:prstGeom>
          <a:effectLst>
            <a:softEdge rad="304800"/>
          </a:effectLst>
        </p:spPr>
      </p:pic>
      <p:cxnSp>
        <p:nvCxnSpPr>
          <p:cNvPr id="12" name="Straight Arrow Connector 11">
            <a:extLst>
              <a:ext uri="{FF2B5EF4-FFF2-40B4-BE49-F238E27FC236}">
                <a16:creationId xmlns:a16="http://schemas.microsoft.com/office/drawing/2014/main" id="{9168F34F-D92E-45BA-98E5-D1E0FC4339D6}"/>
              </a:ext>
            </a:extLst>
          </p:cNvPr>
          <p:cNvCxnSpPr>
            <a:cxnSpLocks/>
          </p:cNvCxnSpPr>
          <p:nvPr/>
        </p:nvCxnSpPr>
        <p:spPr>
          <a:xfrm>
            <a:off x="4189296" y="0"/>
            <a:ext cx="0" cy="834189"/>
          </a:xfrm>
          <a:prstGeom prst="straightConnector1">
            <a:avLst/>
          </a:prstGeom>
          <a:ln w="2222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46EC596-1C96-4553-AC1C-5E96DE3047A9}"/>
              </a:ext>
            </a:extLst>
          </p:cNvPr>
          <p:cNvSpPr txBox="1"/>
          <p:nvPr/>
        </p:nvSpPr>
        <p:spPr>
          <a:xfrm>
            <a:off x="795036" y="2291593"/>
            <a:ext cx="6135298" cy="461665"/>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GB" sz="1200" b="1" dirty="0">
                <a:latin typeface="Arial" panose="020B0604020202020204" pitchFamily="34" charset="0"/>
                <a:cs typeface="Arial" panose="020B0604020202020204" pitchFamily="34" charset="0"/>
              </a:rPr>
              <a:t>Pharmacist Consults with patient,</a:t>
            </a:r>
          </a:p>
          <a:p>
            <a:pPr algn="ct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checks NICE CKS and gives appropriate advice around self care and prevention</a:t>
            </a:r>
          </a:p>
        </p:txBody>
      </p:sp>
      <p:sp>
        <p:nvSpPr>
          <p:cNvPr id="5" name="TextBox 4">
            <a:extLst>
              <a:ext uri="{FF2B5EF4-FFF2-40B4-BE49-F238E27FC236}">
                <a16:creationId xmlns:a16="http://schemas.microsoft.com/office/drawing/2014/main" id="{8FE9203C-2802-4BF2-A39D-E782BA260943}"/>
              </a:ext>
            </a:extLst>
          </p:cNvPr>
          <p:cNvSpPr txBox="1"/>
          <p:nvPr/>
        </p:nvSpPr>
        <p:spPr>
          <a:xfrm>
            <a:off x="1473323" y="5390449"/>
            <a:ext cx="4749479" cy="1138773"/>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GB" sz="1200" b="1" dirty="0">
                <a:latin typeface="Arial" panose="020B0604020202020204" pitchFamily="34" charset="0"/>
                <a:cs typeface="Arial" panose="020B0604020202020204" pitchFamily="34" charset="0"/>
              </a:rPr>
              <a:t>Pharmacist completes the NHS CPCS IT system consultation</a:t>
            </a:r>
          </a:p>
          <a:p>
            <a:pPr algn="ctr"/>
            <a:r>
              <a:rPr lang="en-GB" sz="1100" dirty="0">
                <a:latin typeface="Arial" panose="020B0604020202020204" pitchFamily="34" charset="0"/>
                <a:cs typeface="Arial" panose="020B0604020202020204" pitchFamily="34" charset="0"/>
              </a:rPr>
              <a:t>Supplies and relevant information leaflets</a:t>
            </a:r>
          </a:p>
          <a:p>
            <a:pPr algn="ctr"/>
            <a:r>
              <a:rPr lang="en-GB" sz="1100" dirty="0">
                <a:latin typeface="Arial" panose="020B0604020202020204" pitchFamily="34" charset="0"/>
                <a:cs typeface="Arial" panose="020B0604020202020204" pitchFamily="34" charset="0"/>
              </a:rPr>
              <a:t>and advises </a:t>
            </a:r>
          </a:p>
          <a:p>
            <a:pPr algn="ctr"/>
            <a:r>
              <a:rPr lang="en-GB" sz="1100" b="1" dirty="0">
                <a:latin typeface="Arial" panose="020B0604020202020204" pitchFamily="34" charset="0"/>
                <a:cs typeface="Arial" panose="020B0604020202020204" pitchFamily="34" charset="0"/>
              </a:rPr>
              <a:t>“If symptoms do not improve or become worse, then either come back to see me or seek advice from your GP”</a:t>
            </a:r>
          </a:p>
          <a:p>
            <a:pPr algn="ctr"/>
            <a:endParaRPr lang="en-GB" sz="1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06ECADB-5C69-4C49-9800-891CFB41CD98}"/>
              </a:ext>
            </a:extLst>
          </p:cNvPr>
          <p:cNvSpPr txBox="1"/>
          <p:nvPr/>
        </p:nvSpPr>
        <p:spPr>
          <a:xfrm>
            <a:off x="4594541" y="4541971"/>
            <a:ext cx="1273504" cy="600164"/>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GB" sz="1100" b="1" dirty="0">
                <a:latin typeface="Arial" panose="020B0604020202020204" pitchFamily="34" charset="0"/>
                <a:cs typeface="Arial" panose="020B0604020202020204" pitchFamily="34" charset="0"/>
              </a:rPr>
              <a:t>Patient can purchase an OTC product</a:t>
            </a:r>
          </a:p>
        </p:txBody>
      </p:sp>
      <p:sp>
        <p:nvSpPr>
          <p:cNvPr id="9" name="TextBox 8">
            <a:extLst>
              <a:ext uri="{FF2B5EF4-FFF2-40B4-BE49-F238E27FC236}">
                <a16:creationId xmlns:a16="http://schemas.microsoft.com/office/drawing/2014/main" id="{59EB801A-EAAC-4765-B0B0-B68C746B30F6}"/>
              </a:ext>
            </a:extLst>
          </p:cNvPr>
          <p:cNvSpPr txBox="1"/>
          <p:nvPr/>
        </p:nvSpPr>
        <p:spPr>
          <a:xfrm>
            <a:off x="3267021" y="4534637"/>
            <a:ext cx="1214598" cy="600164"/>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GB" sz="1100" b="1" dirty="0">
                <a:latin typeface="Arial" panose="020B0604020202020204" pitchFamily="34" charset="0"/>
                <a:cs typeface="Arial" panose="020B0604020202020204" pitchFamily="34" charset="0"/>
              </a:rPr>
              <a:t>Product is supplied from local PGD</a:t>
            </a:r>
          </a:p>
        </p:txBody>
      </p:sp>
      <p:sp>
        <p:nvSpPr>
          <p:cNvPr id="15" name="TextBox 14">
            <a:extLst>
              <a:ext uri="{FF2B5EF4-FFF2-40B4-BE49-F238E27FC236}">
                <a16:creationId xmlns:a16="http://schemas.microsoft.com/office/drawing/2014/main" id="{62D47420-99DD-44EC-A551-0FC0DD582AE5}"/>
              </a:ext>
            </a:extLst>
          </p:cNvPr>
          <p:cNvSpPr txBox="1"/>
          <p:nvPr/>
        </p:nvSpPr>
        <p:spPr>
          <a:xfrm>
            <a:off x="2377339" y="3356412"/>
            <a:ext cx="1437573" cy="769441"/>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GB" sz="1100" b="1" dirty="0">
                <a:latin typeface="Arial" panose="020B0604020202020204" pitchFamily="34" charset="0"/>
                <a:cs typeface="Arial" panose="020B0604020202020204" pitchFamily="34" charset="0"/>
              </a:rPr>
              <a:t>Patient requires referral to locally commissioned service</a:t>
            </a:r>
          </a:p>
        </p:txBody>
      </p:sp>
      <p:sp>
        <p:nvSpPr>
          <p:cNvPr id="17" name="TextBox 16">
            <a:extLst>
              <a:ext uri="{FF2B5EF4-FFF2-40B4-BE49-F238E27FC236}">
                <a16:creationId xmlns:a16="http://schemas.microsoft.com/office/drawing/2014/main" id="{212196E2-5AF5-4728-9DBC-8AA4A9BD6492}"/>
              </a:ext>
            </a:extLst>
          </p:cNvPr>
          <p:cNvSpPr txBox="1"/>
          <p:nvPr/>
        </p:nvSpPr>
        <p:spPr>
          <a:xfrm>
            <a:off x="3874720" y="3350484"/>
            <a:ext cx="1356573" cy="769441"/>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GB" sz="1100" b="1" dirty="0">
                <a:latin typeface="Arial" panose="020B0604020202020204" pitchFamily="34" charset="0"/>
                <a:cs typeface="Arial" panose="020B0604020202020204" pitchFamily="34" charset="0"/>
              </a:rPr>
              <a:t>Patient requires OTC/PGD medication and self care advice</a:t>
            </a:r>
          </a:p>
        </p:txBody>
      </p:sp>
      <p:sp>
        <p:nvSpPr>
          <p:cNvPr id="19" name="TextBox 18">
            <a:extLst>
              <a:ext uri="{FF2B5EF4-FFF2-40B4-BE49-F238E27FC236}">
                <a16:creationId xmlns:a16="http://schemas.microsoft.com/office/drawing/2014/main" id="{E321C896-B1D6-46C0-8F26-8F93450B084F}"/>
              </a:ext>
            </a:extLst>
          </p:cNvPr>
          <p:cNvSpPr txBox="1"/>
          <p:nvPr/>
        </p:nvSpPr>
        <p:spPr>
          <a:xfrm>
            <a:off x="795036" y="3340270"/>
            <a:ext cx="1356573" cy="938719"/>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GB" sz="1100" b="1" dirty="0">
                <a:latin typeface="Arial" panose="020B0604020202020204" pitchFamily="34" charset="0"/>
                <a:cs typeface="Arial" panose="020B0604020202020204" pitchFamily="34" charset="0"/>
              </a:rPr>
              <a:t>Patient does not require medication, </a:t>
            </a:r>
          </a:p>
          <a:p>
            <a:pPr algn="ctr"/>
            <a:r>
              <a:rPr lang="en-GB" sz="1100" b="1" dirty="0">
                <a:latin typeface="Arial" panose="020B0604020202020204" pitchFamily="34" charset="0"/>
                <a:cs typeface="Arial" panose="020B0604020202020204" pitchFamily="34" charset="0"/>
              </a:rPr>
              <a:t>Self care advice is sufficient</a:t>
            </a:r>
          </a:p>
        </p:txBody>
      </p:sp>
      <p:sp>
        <p:nvSpPr>
          <p:cNvPr id="21" name="TextBox 20">
            <a:extLst>
              <a:ext uri="{FF2B5EF4-FFF2-40B4-BE49-F238E27FC236}">
                <a16:creationId xmlns:a16="http://schemas.microsoft.com/office/drawing/2014/main" id="{B7EE5A13-387B-4BA5-B7C6-6BA8484BF4EC}"/>
              </a:ext>
            </a:extLst>
          </p:cNvPr>
          <p:cNvSpPr txBox="1"/>
          <p:nvPr/>
        </p:nvSpPr>
        <p:spPr>
          <a:xfrm>
            <a:off x="5714642" y="3350484"/>
            <a:ext cx="1215699" cy="769441"/>
          </a:xfrm>
          <a:prstGeom prst="rect">
            <a:avLst/>
          </a:prstGeom>
          <a:solidFill>
            <a:srgbClr val="FF9999"/>
          </a:solidFill>
          <a:ln>
            <a:solidFill>
              <a:schemeClr val="tx1"/>
            </a:solidFill>
          </a:ln>
        </p:spPr>
        <p:txBody>
          <a:bodyPr wrap="square" rtlCol="0">
            <a:spAutoFit/>
          </a:bodyPr>
          <a:lstStyle/>
          <a:p>
            <a:pPr algn="ctr"/>
            <a:r>
              <a:rPr lang="en-GB" sz="1100" b="1" dirty="0">
                <a:latin typeface="Arial" panose="020B0604020202020204" pitchFamily="34" charset="0"/>
                <a:cs typeface="Arial" panose="020B0604020202020204" pitchFamily="34" charset="0"/>
              </a:rPr>
              <a:t>Patient requires higher acuity care - escalate</a:t>
            </a:r>
          </a:p>
        </p:txBody>
      </p:sp>
      <p:sp>
        <p:nvSpPr>
          <p:cNvPr id="23" name="TextBox 22">
            <a:extLst>
              <a:ext uri="{FF2B5EF4-FFF2-40B4-BE49-F238E27FC236}">
                <a16:creationId xmlns:a16="http://schemas.microsoft.com/office/drawing/2014/main" id="{1871AC0C-B0F7-4E0E-A9A4-A6B02B0330AA}"/>
              </a:ext>
            </a:extLst>
          </p:cNvPr>
          <p:cNvSpPr txBox="1"/>
          <p:nvPr/>
        </p:nvSpPr>
        <p:spPr>
          <a:xfrm>
            <a:off x="6829439" y="5390449"/>
            <a:ext cx="1356573" cy="769441"/>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GB" sz="1100" b="1" dirty="0">
                <a:latin typeface="Arial" panose="020B0604020202020204" pitchFamily="34" charset="0"/>
                <a:cs typeface="Arial" panose="020B0604020202020204" pitchFamily="34" charset="0"/>
              </a:rPr>
              <a:t>Post event message to GP via IT system or NHS mail</a:t>
            </a:r>
          </a:p>
        </p:txBody>
      </p:sp>
      <p:cxnSp>
        <p:nvCxnSpPr>
          <p:cNvPr id="34" name="Straight Arrow Connector 33">
            <a:extLst>
              <a:ext uri="{FF2B5EF4-FFF2-40B4-BE49-F238E27FC236}">
                <a16:creationId xmlns:a16="http://schemas.microsoft.com/office/drawing/2014/main" id="{43C47293-D5B0-4387-B430-B664F3107838}"/>
              </a:ext>
            </a:extLst>
          </p:cNvPr>
          <p:cNvCxnSpPr>
            <a:cxnSpLocks/>
          </p:cNvCxnSpPr>
          <p:nvPr/>
        </p:nvCxnSpPr>
        <p:spPr>
          <a:xfrm>
            <a:off x="4205437" y="1574521"/>
            <a:ext cx="0" cy="717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8844586-0D82-4E37-959D-01229372C85F}"/>
              </a:ext>
            </a:extLst>
          </p:cNvPr>
          <p:cNvSpPr txBox="1"/>
          <p:nvPr/>
        </p:nvSpPr>
        <p:spPr>
          <a:xfrm>
            <a:off x="7507726" y="2319582"/>
            <a:ext cx="2001918" cy="1785104"/>
          </a:xfrm>
          <a:prstGeom prst="rect">
            <a:avLst/>
          </a:prstGeom>
          <a:solidFill>
            <a:srgbClr val="FF5050"/>
          </a:solidFill>
          <a:ln>
            <a:solidFill>
              <a:schemeClr val="tx1"/>
            </a:solidFill>
          </a:ln>
        </p:spPr>
        <p:txBody>
          <a:bodyPr wrap="square" rtlCol="0">
            <a:spAutoFit/>
          </a:bodyPr>
          <a:lstStyle/>
          <a:p>
            <a:pPr algn="ctr"/>
            <a:r>
              <a:rPr lang="en-GB" sz="1100" b="1" dirty="0">
                <a:solidFill>
                  <a:schemeClr val="bg1"/>
                </a:solidFill>
                <a:latin typeface="Arial" panose="020B0604020202020204" pitchFamily="34" charset="0"/>
                <a:cs typeface="Arial" panose="020B0604020202020204" pitchFamily="34" charset="0"/>
              </a:rPr>
              <a:t>ESCALATION PATHWAY</a:t>
            </a:r>
          </a:p>
          <a:p>
            <a:pPr algn="ctr"/>
            <a:endParaRPr lang="en-GB" sz="1100" b="1" dirty="0">
              <a:solidFill>
                <a:schemeClr val="bg1"/>
              </a:solidFill>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100" b="1" dirty="0">
                <a:solidFill>
                  <a:schemeClr val="bg1"/>
                </a:solidFill>
                <a:latin typeface="Arial" panose="020B0604020202020204" pitchFamily="34" charset="0"/>
                <a:cs typeface="Arial" panose="020B0604020202020204" pitchFamily="34" charset="0"/>
              </a:rPr>
              <a:t>Pharmacist calls NHS 111 (or out of hours provider)</a:t>
            </a:r>
          </a:p>
          <a:p>
            <a:pPr marL="171450" indent="-171450" algn="ctr">
              <a:buFont typeface="Arial" panose="020B0604020202020204" pitchFamily="34" charset="0"/>
              <a:buChar char="•"/>
            </a:pPr>
            <a:endParaRPr lang="en-GB" sz="1100" b="1" dirty="0">
              <a:solidFill>
                <a:schemeClr val="bg1"/>
              </a:solidFill>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100" b="1" dirty="0">
                <a:solidFill>
                  <a:schemeClr val="bg1"/>
                </a:solidFill>
                <a:latin typeface="Arial" panose="020B0604020202020204" pitchFamily="34" charset="0"/>
                <a:cs typeface="Arial" panose="020B0604020202020204" pitchFamily="34" charset="0"/>
              </a:rPr>
              <a:t>Support patient to make appointment with GP</a:t>
            </a:r>
          </a:p>
          <a:p>
            <a:pPr marL="171450" indent="-171450" algn="ctr">
              <a:buFont typeface="Arial" panose="020B0604020202020204" pitchFamily="34" charset="0"/>
              <a:buChar char="•"/>
            </a:pPr>
            <a:endParaRPr lang="en-GB" sz="1100" b="1" dirty="0">
              <a:solidFill>
                <a:schemeClr val="bg1"/>
              </a:solidFill>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100" b="1" dirty="0">
                <a:solidFill>
                  <a:schemeClr val="bg1"/>
                </a:solidFill>
                <a:latin typeface="Arial" panose="020B0604020202020204" pitchFamily="34" charset="0"/>
                <a:cs typeface="Arial" panose="020B0604020202020204" pitchFamily="34" charset="0"/>
              </a:rPr>
              <a:t>Call 999 if urgent</a:t>
            </a:r>
          </a:p>
        </p:txBody>
      </p:sp>
      <p:sp>
        <p:nvSpPr>
          <p:cNvPr id="27" name="TextBox 26">
            <a:extLst>
              <a:ext uri="{FF2B5EF4-FFF2-40B4-BE49-F238E27FC236}">
                <a16:creationId xmlns:a16="http://schemas.microsoft.com/office/drawing/2014/main" id="{EEF3D5F9-498E-478C-A7E8-8CB27B0746DC}"/>
              </a:ext>
            </a:extLst>
          </p:cNvPr>
          <p:cNvSpPr txBox="1"/>
          <p:nvPr/>
        </p:nvSpPr>
        <p:spPr>
          <a:xfrm>
            <a:off x="3096125" y="928190"/>
            <a:ext cx="2189747" cy="646331"/>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GB" sz="1200" b="1" dirty="0">
                <a:latin typeface="Arial" panose="020B0604020202020204" pitchFamily="34" charset="0"/>
                <a:cs typeface="Arial" panose="020B0604020202020204" pitchFamily="34" charset="0"/>
              </a:rPr>
              <a:t>Patient telephones the pharmacy or attends in person</a:t>
            </a:r>
            <a:endParaRPr lang="en-GB" sz="12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4C44A7F-FF6D-42C7-B55D-3B93AEEE9471}"/>
              </a:ext>
            </a:extLst>
          </p:cNvPr>
          <p:cNvSpPr txBox="1"/>
          <p:nvPr/>
        </p:nvSpPr>
        <p:spPr>
          <a:xfrm>
            <a:off x="222038" y="924926"/>
            <a:ext cx="2502568" cy="769441"/>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GB" sz="1200" b="1" dirty="0">
                <a:latin typeface="Arial" panose="020B0604020202020204" pitchFamily="34" charset="0"/>
                <a:cs typeface="Arial" panose="020B0604020202020204" pitchFamily="34" charset="0"/>
              </a:rPr>
              <a:t>Pharmacy hasn’t received a referral</a:t>
            </a:r>
          </a:p>
          <a:p>
            <a:pPr algn="ctr"/>
            <a:r>
              <a:rPr lang="en-GB" sz="1000" dirty="0">
                <a:latin typeface="Arial" panose="020B0604020202020204" pitchFamily="34" charset="0"/>
                <a:cs typeface="Arial" panose="020B0604020202020204" pitchFamily="34" charset="0"/>
              </a:rPr>
              <a:t>Pharmacy checks IT system and NHS mail then contacts 111 or GP</a:t>
            </a:r>
          </a:p>
        </p:txBody>
      </p:sp>
      <p:sp>
        <p:nvSpPr>
          <p:cNvPr id="31" name="TextBox 30">
            <a:extLst>
              <a:ext uri="{FF2B5EF4-FFF2-40B4-BE49-F238E27FC236}">
                <a16:creationId xmlns:a16="http://schemas.microsoft.com/office/drawing/2014/main" id="{3369A192-58D5-4209-A0AB-3D18297FE061}"/>
              </a:ext>
            </a:extLst>
          </p:cNvPr>
          <p:cNvSpPr txBox="1"/>
          <p:nvPr/>
        </p:nvSpPr>
        <p:spPr>
          <a:xfrm>
            <a:off x="5714642" y="919465"/>
            <a:ext cx="2739169" cy="800219"/>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GB" sz="1200" b="1" dirty="0">
                <a:latin typeface="Arial" panose="020B0604020202020204" pitchFamily="34" charset="0"/>
                <a:cs typeface="Arial" panose="020B0604020202020204" pitchFamily="34" charset="0"/>
              </a:rPr>
              <a:t>Patient doesn’t contact the pharmacy?</a:t>
            </a:r>
          </a:p>
          <a:p>
            <a:pPr algn="ctr"/>
            <a:r>
              <a:rPr lang="en-GB" sz="1100" dirty="0">
                <a:latin typeface="Arial" panose="020B0604020202020204" pitchFamily="34" charset="0"/>
                <a:cs typeface="Arial" panose="020B0604020202020204" pitchFamily="34" charset="0"/>
              </a:rPr>
              <a:t>Pharmacy attempts to contact patient using details provided in the referral</a:t>
            </a:r>
          </a:p>
        </p:txBody>
      </p:sp>
      <p:cxnSp>
        <p:nvCxnSpPr>
          <p:cNvPr id="39" name="Straight Arrow Connector 38">
            <a:extLst>
              <a:ext uri="{FF2B5EF4-FFF2-40B4-BE49-F238E27FC236}">
                <a16:creationId xmlns:a16="http://schemas.microsoft.com/office/drawing/2014/main" id="{589941F7-41D9-4FDB-B7E7-CE9D5770319D}"/>
              </a:ext>
            </a:extLst>
          </p:cNvPr>
          <p:cNvCxnSpPr>
            <a:cxnSpLocks/>
          </p:cNvCxnSpPr>
          <p:nvPr/>
        </p:nvCxnSpPr>
        <p:spPr>
          <a:xfrm>
            <a:off x="4159056" y="4286324"/>
            <a:ext cx="0" cy="255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0032FFD-EB68-4C07-8343-032A374B7C98}"/>
              </a:ext>
            </a:extLst>
          </p:cNvPr>
          <p:cNvCxnSpPr>
            <a:cxnSpLocks/>
          </p:cNvCxnSpPr>
          <p:nvPr/>
        </p:nvCxnSpPr>
        <p:spPr>
          <a:xfrm>
            <a:off x="4945119" y="4293657"/>
            <a:ext cx="0" cy="255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5463D81-A65B-492F-BB96-18987807A7CA}"/>
              </a:ext>
            </a:extLst>
          </p:cNvPr>
          <p:cNvCxnSpPr>
            <a:cxnSpLocks/>
          </p:cNvCxnSpPr>
          <p:nvPr/>
        </p:nvCxnSpPr>
        <p:spPr>
          <a:xfrm>
            <a:off x="2845870" y="4119925"/>
            <a:ext cx="0" cy="1270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268F51C-C918-4E63-9A4F-FD3D96D70C7C}"/>
              </a:ext>
            </a:extLst>
          </p:cNvPr>
          <p:cNvCxnSpPr>
            <a:cxnSpLocks/>
          </p:cNvCxnSpPr>
          <p:nvPr/>
        </p:nvCxnSpPr>
        <p:spPr>
          <a:xfrm>
            <a:off x="4522267" y="3094837"/>
            <a:ext cx="0" cy="255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088ED73-36DE-49EC-9495-FD1643571836}"/>
              </a:ext>
            </a:extLst>
          </p:cNvPr>
          <p:cNvCxnSpPr>
            <a:cxnSpLocks/>
          </p:cNvCxnSpPr>
          <p:nvPr/>
        </p:nvCxnSpPr>
        <p:spPr>
          <a:xfrm>
            <a:off x="3189159" y="3106806"/>
            <a:ext cx="0" cy="255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9106937-A1E3-4460-85C6-3703E08ED8EF}"/>
              </a:ext>
            </a:extLst>
          </p:cNvPr>
          <p:cNvCxnSpPr>
            <a:cxnSpLocks/>
          </p:cNvCxnSpPr>
          <p:nvPr/>
        </p:nvCxnSpPr>
        <p:spPr>
          <a:xfrm>
            <a:off x="1473322" y="3106806"/>
            <a:ext cx="0" cy="229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A69B5E7-CD47-4A30-A33D-E16442F953C8}"/>
              </a:ext>
            </a:extLst>
          </p:cNvPr>
          <p:cNvCxnSpPr>
            <a:cxnSpLocks/>
          </p:cNvCxnSpPr>
          <p:nvPr/>
        </p:nvCxnSpPr>
        <p:spPr>
          <a:xfrm>
            <a:off x="1618649" y="4278989"/>
            <a:ext cx="0" cy="111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4918508-5D6C-41D9-9958-1BB761FA6F66}"/>
              </a:ext>
            </a:extLst>
          </p:cNvPr>
          <p:cNvCxnSpPr/>
          <p:nvPr/>
        </p:nvCxnSpPr>
        <p:spPr>
          <a:xfrm>
            <a:off x="3897906" y="2753258"/>
            <a:ext cx="0" cy="3492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044ABD7-5391-48C7-B7FF-BA017440D158}"/>
              </a:ext>
            </a:extLst>
          </p:cNvPr>
          <p:cNvCxnSpPr>
            <a:cxnSpLocks/>
          </p:cNvCxnSpPr>
          <p:nvPr/>
        </p:nvCxnSpPr>
        <p:spPr>
          <a:xfrm>
            <a:off x="1473322" y="3094837"/>
            <a:ext cx="48491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A195D4F6-492B-48EC-A516-A6ACC1B0C5EB}"/>
              </a:ext>
            </a:extLst>
          </p:cNvPr>
          <p:cNvCxnSpPr>
            <a:cxnSpLocks/>
          </p:cNvCxnSpPr>
          <p:nvPr/>
        </p:nvCxnSpPr>
        <p:spPr>
          <a:xfrm>
            <a:off x="6322491" y="3093872"/>
            <a:ext cx="0" cy="25564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9EC622F-1E5F-4516-929C-DE85ECC91A4A}"/>
              </a:ext>
            </a:extLst>
          </p:cNvPr>
          <p:cNvCxnSpPr>
            <a:cxnSpLocks/>
          </p:cNvCxnSpPr>
          <p:nvPr/>
        </p:nvCxnSpPr>
        <p:spPr>
          <a:xfrm>
            <a:off x="6930341" y="3681805"/>
            <a:ext cx="577384"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7A8E79E-793B-4F8D-8FC1-D093899D3A7C}"/>
              </a:ext>
            </a:extLst>
          </p:cNvPr>
          <p:cNvCxnSpPr>
            <a:cxnSpLocks/>
          </p:cNvCxnSpPr>
          <p:nvPr/>
        </p:nvCxnSpPr>
        <p:spPr>
          <a:xfrm>
            <a:off x="4159056" y="4284347"/>
            <a:ext cx="786063" cy="9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40F983C-174E-4FC4-95E8-371E211778F7}"/>
              </a:ext>
            </a:extLst>
          </p:cNvPr>
          <p:cNvCxnSpPr>
            <a:cxnSpLocks/>
          </p:cNvCxnSpPr>
          <p:nvPr/>
        </p:nvCxnSpPr>
        <p:spPr>
          <a:xfrm>
            <a:off x="3897906" y="5134801"/>
            <a:ext cx="0" cy="255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1D707A3-5644-4F02-8475-BAFD3BFC25EF}"/>
              </a:ext>
            </a:extLst>
          </p:cNvPr>
          <p:cNvCxnSpPr>
            <a:cxnSpLocks/>
          </p:cNvCxnSpPr>
          <p:nvPr/>
        </p:nvCxnSpPr>
        <p:spPr>
          <a:xfrm>
            <a:off x="4552088" y="4119925"/>
            <a:ext cx="0" cy="159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C6254C6-EBB4-4646-AB00-8355BA1327A7}"/>
              </a:ext>
            </a:extLst>
          </p:cNvPr>
          <p:cNvCxnSpPr>
            <a:cxnSpLocks/>
          </p:cNvCxnSpPr>
          <p:nvPr/>
        </p:nvCxnSpPr>
        <p:spPr>
          <a:xfrm>
            <a:off x="5285872" y="1251355"/>
            <a:ext cx="42894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4" name="Straight Arrow Connector 73">
            <a:extLst>
              <a:ext uri="{FF2B5EF4-FFF2-40B4-BE49-F238E27FC236}">
                <a16:creationId xmlns:a16="http://schemas.microsoft.com/office/drawing/2014/main" id="{AD7E7BD2-A2AD-4671-950E-9170E5D78274}"/>
              </a:ext>
            </a:extLst>
          </p:cNvPr>
          <p:cNvCxnSpPr>
            <a:endCxn id="23" idx="1"/>
          </p:cNvCxnSpPr>
          <p:nvPr/>
        </p:nvCxnSpPr>
        <p:spPr>
          <a:xfrm>
            <a:off x="6222802" y="5775169"/>
            <a:ext cx="606637" cy="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62462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844281-119E-48A6-927B-C06BBF9BA71B}"/>
              </a:ext>
            </a:extLst>
          </p:cNvPr>
          <p:cNvSpPr txBox="1"/>
          <p:nvPr/>
        </p:nvSpPr>
        <p:spPr>
          <a:xfrm>
            <a:off x="288758" y="25642"/>
            <a:ext cx="11774905" cy="6632585"/>
          </a:xfrm>
          <a:prstGeom prst="rect">
            <a:avLst/>
          </a:prstGeom>
          <a:noFill/>
        </p:spPr>
        <p:txBody>
          <a:bodyPr wrap="square">
            <a:spAutoFit/>
          </a:bodyPr>
          <a:lstStyle/>
          <a:p>
            <a:r>
              <a:rPr lang="en-GB" sz="3200" i="0" u="none" strike="noStrike" baseline="0" dirty="0">
                <a:solidFill>
                  <a:schemeClr val="accent1">
                    <a:lumMod val="75000"/>
                  </a:schemeClr>
                </a:solidFill>
                <a:latin typeface="Arial" panose="020B0604020202020204" pitchFamily="34" charset="0"/>
              </a:rPr>
              <a:t>List of possible symptoms groups identified </a:t>
            </a:r>
          </a:p>
          <a:p>
            <a:r>
              <a:rPr lang="en-GB" sz="3200" i="0" u="none" strike="noStrike" baseline="0" dirty="0">
                <a:solidFill>
                  <a:schemeClr val="accent1">
                    <a:lumMod val="75000"/>
                  </a:schemeClr>
                </a:solidFill>
                <a:latin typeface="Arial" panose="020B0604020202020204" pitchFamily="34" charset="0"/>
              </a:rPr>
              <a:t>for referral to a community pharmacist </a:t>
            </a:r>
            <a:r>
              <a:rPr lang="en-GB" sz="1000" b="1" i="0" u="none" strike="noStrike" baseline="0" dirty="0">
                <a:solidFill>
                  <a:srgbClr val="000000"/>
                </a:solidFill>
                <a:latin typeface="Arial" panose="020B0604020202020204" pitchFamily="34" charset="0"/>
              </a:rPr>
              <a:t>(from Annex D of </a:t>
            </a:r>
            <a:r>
              <a:rPr lang="en-GB" sz="1000" b="1" i="0" u="none" strike="noStrike" baseline="0" dirty="0">
                <a:solidFill>
                  <a:srgbClr val="000000"/>
                </a:solidFill>
                <a:latin typeface="Arial" panose="020B0604020202020204" pitchFamily="34" charset="0"/>
                <a:hlinkClick r:id="rId2"/>
              </a:rPr>
              <a:t>CPCS service specification</a:t>
            </a:r>
            <a:r>
              <a:rPr lang="en-GB" sz="1000" b="1" i="0" u="none" strike="noStrike" baseline="0" dirty="0">
                <a:solidFill>
                  <a:srgbClr val="000000"/>
                </a:solidFill>
                <a:latin typeface="Arial" panose="020B0604020202020204" pitchFamily="34" charset="0"/>
              </a:rPr>
              <a:t>)</a:t>
            </a:r>
          </a:p>
          <a:p>
            <a:r>
              <a:rPr lang="en-GB" sz="1900" b="0" i="1" u="none" strike="noStrike" baseline="0" dirty="0">
                <a:solidFill>
                  <a:srgbClr val="000000"/>
                </a:solidFill>
                <a:latin typeface="Arial" panose="020B0604020202020204" pitchFamily="34" charset="0"/>
              </a:rPr>
              <a:t>This list is not exhaustive but reflects the expected case mix based on current NHS 111 calls</a:t>
            </a:r>
          </a:p>
          <a:p>
            <a:r>
              <a:rPr lang="en-GB" sz="1600" b="0" i="1" u="none" strike="noStrike" baseline="0" dirty="0">
                <a:solidFill>
                  <a:srgbClr val="000000"/>
                </a:solidFill>
                <a:latin typeface="Arial" panose="020B0604020202020204" pitchFamily="34" charset="0"/>
              </a:rPr>
              <a:t> </a:t>
            </a:r>
            <a:r>
              <a:rPr lang="en-GB" sz="1800" b="1" i="0" u="none" strike="noStrike" baseline="0" dirty="0">
                <a:solidFill>
                  <a:srgbClr val="000000"/>
                </a:solidFill>
                <a:latin typeface="Arial" panose="020B0604020202020204" pitchFamily="34" charset="0"/>
              </a:rPr>
              <a:t>Acne, Spots and Pimples </a:t>
            </a:r>
            <a:endParaRPr lang="en-GB" sz="1800" b="1" i="1" u="none" strike="noStrike" baseline="0" dirty="0">
              <a:solidFill>
                <a:srgbClr val="000000"/>
              </a:solidFill>
              <a:latin typeface="Arial" panose="020B0604020202020204" pitchFamily="34" charset="0"/>
            </a:endParaRPr>
          </a:p>
          <a:p>
            <a:r>
              <a:rPr lang="en-GB" sz="1800" b="1" i="1" u="none" strike="noStrike" baseline="0" dirty="0">
                <a:solidFill>
                  <a:srgbClr val="000000"/>
                </a:solidFill>
                <a:latin typeface="Arial" panose="020B0604020202020204" pitchFamily="34" charset="0"/>
              </a:rPr>
              <a:t>Allergic Reaction </a:t>
            </a:r>
          </a:p>
          <a:p>
            <a:r>
              <a:rPr lang="en-GB" sz="1800" b="1" i="1" u="none" strike="noStrike" baseline="0" dirty="0">
                <a:solidFill>
                  <a:srgbClr val="000000"/>
                </a:solidFill>
                <a:latin typeface="Arial" panose="020B0604020202020204" pitchFamily="34" charset="0"/>
              </a:rPr>
              <a:t>Ankle or Foot Pain or Swelling </a:t>
            </a:r>
          </a:p>
          <a:p>
            <a:r>
              <a:rPr lang="en-GB" sz="1800" b="1" i="0" u="none" strike="noStrike" baseline="0" dirty="0">
                <a:solidFill>
                  <a:srgbClr val="000000"/>
                </a:solidFill>
                <a:latin typeface="Arial" panose="020B0604020202020204" pitchFamily="34" charset="0"/>
              </a:rPr>
              <a:t>Athlete's Foot </a:t>
            </a:r>
          </a:p>
          <a:p>
            <a:r>
              <a:rPr lang="en-GB" sz="1800" b="1" i="0" u="none" strike="noStrike" baseline="0" dirty="0">
                <a:solidFill>
                  <a:srgbClr val="000000"/>
                </a:solidFill>
                <a:latin typeface="Arial" panose="020B0604020202020204" pitchFamily="34" charset="0"/>
              </a:rPr>
              <a:t>Bites or Stings, Insect or Spider </a:t>
            </a:r>
          </a:p>
          <a:p>
            <a:r>
              <a:rPr lang="en-GB" sz="1800" b="1" i="0" u="none" strike="noStrike" baseline="0" dirty="0">
                <a:solidFill>
                  <a:srgbClr val="000000"/>
                </a:solidFill>
                <a:latin typeface="Arial" panose="020B0604020202020204" pitchFamily="34" charset="0"/>
              </a:rPr>
              <a:t>Blisters </a:t>
            </a:r>
          </a:p>
          <a:p>
            <a:r>
              <a:rPr lang="en-GB" sz="1800" b="1" i="0" u="none" strike="noStrike" baseline="0" dirty="0">
                <a:solidFill>
                  <a:srgbClr val="000000"/>
                </a:solidFill>
                <a:latin typeface="Arial" panose="020B0604020202020204" pitchFamily="34" charset="0"/>
              </a:rPr>
              <a:t>Constipation </a:t>
            </a:r>
          </a:p>
          <a:p>
            <a:r>
              <a:rPr lang="en-GB" sz="1800" b="1" i="0" u="none" strike="noStrike" baseline="0" dirty="0">
                <a:solidFill>
                  <a:srgbClr val="000000"/>
                </a:solidFill>
                <a:latin typeface="Arial" panose="020B0604020202020204" pitchFamily="34" charset="0"/>
              </a:rPr>
              <a:t>Cough </a:t>
            </a:r>
          </a:p>
          <a:p>
            <a:r>
              <a:rPr lang="en-GB" sz="1800" b="1" i="0" u="none" strike="noStrike" baseline="0" dirty="0">
                <a:solidFill>
                  <a:srgbClr val="000000"/>
                </a:solidFill>
                <a:latin typeface="Arial" panose="020B0604020202020204" pitchFamily="34" charset="0"/>
              </a:rPr>
              <a:t>Cold and ‘Flu </a:t>
            </a:r>
          </a:p>
          <a:p>
            <a:r>
              <a:rPr lang="en-GB" sz="1800" b="1" i="0" u="none" strike="noStrike" baseline="0" dirty="0">
                <a:solidFill>
                  <a:srgbClr val="000000"/>
                </a:solidFill>
                <a:latin typeface="Arial" panose="020B0604020202020204" pitchFamily="34" charset="0"/>
              </a:rPr>
              <a:t>Diarrhoea </a:t>
            </a:r>
          </a:p>
          <a:p>
            <a:r>
              <a:rPr lang="en-GB" sz="1800" b="1" i="0" u="none" strike="noStrike" baseline="0" dirty="0">
                <a:solidFill>
                  <a:srgbClr val="000000"/>
                </a:solidFill>
                <a:latin typeface="Arial" panose="020B0604020202020204" pitchFamily="34" charset="0"/>
              </a:rPr>
              <a:t>Ear Discharge or Ear Wax </a:t>
            </a:r>
          </a:p>
          <a:p>
            <a:r>
              <a:rPr lang="en-GB" sz="1800" b="1" i="0" u="none" strike="noStrike" baseline="0" dirty="0">
                <a:solidFill>
                  <a:srgbClr val="000000"/>
                </a:solidFill>
                <a:latin typeface="Arial" panose="020B0604020202020204" pitchFamily="34" charset="0"/>
              </a:rPr>
              <a:t>Earache </a:t>
            </a:r>
          </a:p>
          <a:p>
            <a:r>
              <a:rPr lang="en-GB" sz="1800" b="1" i="0" u="none" strike="noStrike" baseline="0" dirty="0">
                <a:solidFill>
                  <a:srgbClr val="000000"/>
                </a:solidFill>
                <a:latin typeface="Arial" panose="020B0604020202020204" pitchFamily="34" charset="0"/>
              </a:rPr>
              <a:t>Eye, Red or Irritable </a:t>
            </a:r>
          </a:p>
          <a:p>
            <a:r>
              <a:rPr lang="en-GB" sz="1800" b="1" i="0" u="none" strike="noStrike" baseline="0" dirty="0">
                <a:solidFill>
                  <a:srgbClr val="000000"/>
                </a:solidFill>
                <a:latin typeface="Arial" panose="020B0604020202020204" pitchFamily="34" charset="0"/>
              </a:rPr>
              <a:t>Eye, Sticky or Watery </a:t>
            </a:r>
          </a:p>
          <a:p>
            <a:r>
              <a:rPr lang="en-GB" sz="1800" b="1" i="0" u="none" strike="noStrike" baseline="0" dirty="0">
                <a:solidFill>
                  <a:srgbClr val="000000"/>
                </a:solidFill>
                <a:latin typeface="Arial" panose="020B0604020202020204" pitchFamily="34" charset="0"/>
              </a:rPr>
              <a:t>Eyelid Problems </a:t>
            </a:r>
          </a:p>
          <a:p>
            <a:r>
              <a:rPr lang="en-GB" sz="1800" b="1" i="0" u="none" strike="noStrike" baseline="0" dirty="0">
                <a:solidFill>
                  <a:srgbClr val="000000"/>
                </a:solidFill>
                <a:latin typeface="Arial" panose="020B0604020202020204" pitchFamily="34" charset="0"/>
              </a:rPr>
              <a:t>Hair loss </a:t>
            </a:r>
          </a:p>
          <a:p>
            <a:r>
              <a:rPr lang="en-GB" sz="1800" b="1" i="0" u="none" strike="noStrike" baseline="0" dirty="0">
                <a:solidFill>
                  <a:srgbClr val="000000"/>
                </a:solidFill>
                <a:latin typeface="Arial" panose="020B0604020202020204" pitchFamily="34" charset="0"/>
              </a:rPr>
              <a:t>Headache </a:t>
            </a:r>
          </a:p>
          <a:p>
            <a:r>
              <a:rPr lang="en-GB" sz="1800" b="1" i="0" u="none" strike="noStrike" baseline="0" dirty="0">
                <a:solidFill>
                  <a:srgbClr val="000000"/>
                </a:solidFill>
                <a:latin typeface="Arial" panose="020B0604020202020204" pitchFamily="34" charset="0"/>
              </a:rPr>
              <a:t>Hearing Problems or Blocked Ear </a:t>
            </a:r>
          </a:p>
          <a:p>
            <a:r>
              <a:rPr lang="en-GB" sz="1800" b="1" i="0" u="none" strike="noStrike" baseline="0" dirty="0">
                <a:solidFill>
                  <a:srgbClr val="000000"/>
                </a:solidFill>
                <a:latin typeface="Arial" panose="020B0604020202020204" pitchFamily="34" charset="0"/>
              </a:rPr>
              <a:t>Hip, Thigh or Buttock Pain or Swelling/Itch </a:t>
            </a:r>
            <a:endParaRPr lang="en-GB" b="1" dirty="0"/>
          </a:p>
        </p:txBody>
      </p:sp>
      <p:pic>
        <p:nvPicPr>
          <p:cNvPr id="2" name="Picture 1">
            <a:extLst>
              <a:ext uri="{FF2B5EF4-FFF2-40B4-BE49-F238E27FC236}">
                <a16:creationId xmlns:a16="http://schemas.microsoft.com/office/drawing/2014/main" id="{80FA1F8F-5FB6-4141-A461-A8850E86CD22}"/>
              </a:ext>
            </a:extLst>
          </p:cNvPr>
          <p:cNvPicPr>
            <a:picLocks noChangeAspect="1"/>
          </p:cNvPicPr>
          <p:nvPr/>
        </p:nvPicPr>
        <p:blipFill>
          <a:blip r:embed="rId3"/>
          <a:stretch>
            <a:fillRect/>
          </a:stretch>
        </p:blipFill>
        <p:spPr>
          <a:xfrm>
            <a:off x="10246079" y="338273"/>
            <a:ext cx="1548518" cy="627942"/>
          </a:xfrm>
          <a:prstGeom prst="rect">
            <a:avLst/>
          </a:prstGeom>
        </p:spPr>
      </p:pic>
      <p:sp>
        <p:nvSpPr>
          <p:cNvPr id="4" name="TextBox 3">
            <a:extLst>
              <a:ext uri="{FF2B5EF4-FFF2-40B4-BE49-F238E27FC236}">
                <a16:creationId xmlns:a16="http://schemas.microsoft.com/office/drawing/2014/main" id="{8918221A-6BAD-4AD5-83C7-B3FD507B1E8E}"/>
              </a:ext>
            </a:extLst>
          </p:cNvPr>
          <p:cNvSpPr txBox="1"/>
          <p:nvPr/>
        </p:nvSpPr>
        <p:spPr>
          <a:xfrm>
            <a:off x="5727554" y="1273064"/>
            <a:ext cx="5292784" cy="5078313"/>
          </a:xfrm>
          <a:prstGeom prst="rect">
            <a:avLst/>
          </a:prstGeom>
          <a:noFill/>
        </p:spPr>
        <p:txBody>
          <a:bodyPr wrap="square">
            <a:spAutoFit/>
          </a:bodyPr>
          <a:lstStyle/>
          <a:p>
            <a:r>
              <a:rPr lang="en-GB" sz="1800" b="1" i="0" u="none" strike="noStrike" baseline="0" dirty="0">
                <a:solidFill>
                  <a:srgbClr val="000000"/>
                </a:solidFill>
                <a:latin typeface="Arial" panose="020B0604020202020204" pitchFamily="34" charset="0"/>
              </a:rPr>
              <a:t>Knee or Lower Leg Pain </a:t>
            </a:r>
          </a:p>
          <a:p>
            <a:r>
              <a:rPr lang="en-GB" sz="1800" b="1" i="0" u="none" strike="noStrike" baseline="0" dirty="0">
                <a:solidFill>
                  <a:srgbClr val="000000"/>
                </a:solidFill>
                <a:latin typeface="Arial" panose="020B0604020202020204" pitchFamily="34" charset="0"/>
              </a:rPr>
              <a:t>Lower Back Pain </a:t>
            </a:r>
          </a:p>
          <a:p>
            <a:r>
              <a:rPr lang="en-GB" sz="1800" b="1" i="0" u="none" strike="noStrike" baseline="0" dirty="0">
                <a:solidFill>
                  <a:srgbClr val="000000"/>
                </a:solidFill>
                <a:latin typeface="Arial" panose="020B0604020202020204" pitchFamily="34" charset="0"/>
              </a:rPr>
              <a:t>Lower Limb Pain or Swelling </a:t>
            </a:r>
          </a:p>
          <a:p>
            <a:r>
              <a:rPr lang="en-GB" sz="1800" b="1" i="0" u="none" strike="noStrike" baseline="0" dirty="0">
                <a:solidFill>
                  <a:srgbClr val="000000"/>
                </a:solidFill>
                <a:latin typeface="Arial" panose="020B0604020202020204" pitchFamily="34" charset="0"/>
              </a:rPr>
              <a:t>Mouth Ulcers </a:t>
            </a:r>
          </a:p>
          <a:p>
            <a:r>
              <a:rPr lang="en-GB" sz="1800" b="1" i="0" u="none" strike="noStrike" baseline="0" dirty="0">
                <a:solidFill>
                  <a:srgbClr val="000000"/>
                </a:solidFill>
                <a:latin typeface="Arial" panose="020B0604020202020204" pitchFamily="34" charset="0"/>
              </a:rPr>
              <a:t>Nasal Congestion </a:t>
            </a:r>
          </a:p>
          <a:p>
            <a:r>
              <a:rPr lang="en-GB" sz="1800" b="1" i="0" u="none" strike="noStrike" baseline="0" dirty="0">
                <a:solidFill>
                  <a:srgbClr val="000000"/>
                </a:solidFill>
                <a:latin typeface="Arial" panose="020B0604020202020204" pitchFamily="34" charset="0"/>
              </a:rPr>
              <a:t>Rectal Pain, </a:t>
            </a:r>
          </a:p>
          <a:p>
            <a:r>
              <a:rPr lang="en-GB" sz="1800" b="1" i="0" u="none" strike="noStrike" baseline="0" dirty="0">
                <a:solidFill>
                  <a:srgbClr val="000000"/>
                </a:solidFill>
                <a:latin typeface="Arial" panose="020B0604020202020204" pitchFamily="34" charset="0"/>
              </a:rPr>
              <a:t>Scabies </a:t>
            </a:r>
          </a:p>
          <a:p>
            <a:r>
              <a:rPr lang="en-GB" sz="1800" b="1" i="0" u="none" strike="noStrike" baseline="0" dirty="0">
                <a:solidFill>
                  <a:srgbClr val="000000"/>
                </a:solidFill>
                <a:latin typeface="Arial" panose="020B0604020202020204" pitchFamily="34" charset="0"/>
              </a:rPr>
              <a:t>Shoulder Pain </a:t>
            </a:r>
          </a:p>
          <a:p>
            <a:r>
              <a:rPr lang="en-GB" sz="1800" b="1" i="0" u="none" strike="noStrike" baseline="0" dirty="0">
                <a:solidFill>
                  <a:srgbClr val="000000"/>
                </a:solidFill>
                <a:latin typeface="Arial" panose="020B0604020202020204" pitchFamily="34" charset="0"/>
              </a:rPr>
              <a:t>Skin, Rash </a:t>
            </a:r>
          </a:p>
          <a:p>
            <a:r>
              <a:rPr lang="en-GB" sz="1800" b="1" i="0" u="none" strike="noStrike" baseline="0" dirty="0">
                <a:solidFill>
                  <a:srgbClr val="000000"/>
                </a:solidFill>
                <a:latin typeface="Arial" panose="020B0604020202020204" pitchFamily="34" charset="0"/>
              </a:rPr>
              <a:t>Sleep Difficulties </a:t>
            </a:r>
          </a:p>
          <a:p>
            <a:r>
              <a:rPr lang="en-GB" sz="1800" b="1" i="0" u="none" strike="noStrike" baseline="0" dirty="0">
                <a:solidFill>
                  <a:srgbClr val="000000"/>
                </a:solidFill>
                <a:latin typeface="Arial" panose="020B0604020202020204" pitchFamily="34" charset="0"/>
              </a:rPr>
              <a:t>Sore Throat </a:t>
            </a:r>
          </a:p>
          <a:p>
            <a:r>
              <a:rPr lang="en-GB" sz="1800" b="1" i="0" u="none" strike="noStrike" baseline="0" dirty="0">
                <a:solidFill>
                  <a:srgbClr val="000000"/>
                </a:solidFill>
                <a:latin typeface="Arial" panose="020B0604020202020204" pitchFamily="34" charset="0"/>
              </a:rPr>
              <a:t>Tiredness </a:t>
            </a:r>
          </a:p>
          <a:p>
            <a:r>
              <a:rPr lang="en-GB" sz="1800" b="1" i="0" u="none" strike="noStrike" baseline="0" dirty="0">
                <a:solidFill>
                  <a:srgbClr val="000000"/>
                </a:solidFill>
                <a:latin typeface="Arial" panose="020B0604020202020204" pitchFamily="34" charset="0"/>
              </a:rPr>
              <a:t>Toe Pain or Swelling </a:t>
            </a:r>
          </a:p>
          <a:p>
            <a:r>
              <a:rPr lang="en-GB" sz="1800" b="1" i="0" u="none" strike="noStrike" baseline="0" dirty="0">
                <a:solidFill>
                  <a:srgbClr val="000000"/>
                </a:solidFill>
                <a:latin typeface="Arial" panose="020B0604020202020204" pitchFamily="34" charset="0"/>
              </a:rPr>
              <a:t>Vaginal Discharge </a:t>
            </a:r>
          </a:p>
          <a:p>
            <a:r>
              <a:rPr lang="en-GB" sz="1800" b="1" i="0" u="none" strike="noStrike" baseline="0" dirty="0">
                <a:solidFill>
                  <a:srgbClr val="000000"/>
                </a:solidFill>
                <a:latin typeface="Arial" panose="020B0604020202020204" pitchFamily="34" charset="0"/>
              </a:rPr>
              <a:t>Vaginal Itch or Soreness </a:t>
            </a:r>
          </a:p>
          <a:p>
            <a:r>
              <a:rPr lang="en-GB" sz="1800" b="1" i="0" u="none" strike="noStrike" baseline="0" dirty="0">
                <a:solidFill>
                  <a:srgbClr val="000000"/>
                </a:solidFill>
                <a:latin typeface="Arial" panose="020B0604020202020204" pitchFamily="34" charset="0"/>
              </a:rPr>
              <a:t>Vomiting </a:t>
            </a:r>
          </a:p>
          <a:p>
            <a:r>
              <a:rPr lang="en-GB" sz="1800" b="1" i="0" u="none" strike="noStrike" baseline="0" dirty="0">
                <a:solidFill>
                  <a:srgbClr val="000000"/>
                </a:solidFill>
                <a:latin typeface="Arial" panose="020B0604020202020204" pitchFamily="34" charset="0"/>
              </a:rPr>
              <a:t>Wound Problems - management of dressings </a:t>
            </a:r>
          </a:p>
          <a:p>
            <a:r>
              <a:rPr lang="en-GB" sz="1800" b="1" i="0" u="none" strike="noStrike" baseline="0" dirty="0">
                <a:solidFill>
                  <a:srgbClr val="000000"/>
                </a:solidFill>
                <a:latin typeface="Arial" panose="020B0604020202020204" pitchFamily="34" charset="0"/>
              </a:rPr>
              <a:t>Wrist, Hand or Finger Pain or Swelling </a:t>
            </a:r>
            <a:endParaRPr lang="en-GB" b="1" dirty="0"/>
          </a:p>
        </p:txBody>
      </p:sp>
    </p:spTree>
    <p:extLst>
      <p:ext uri="{BB962C8B-B14F-4D97-AF65-F5344CB8AC3E}">
        <p14:creationId xmlns:p14="http://schemas.microsoft.com/office/powerpoint/2010/main" val="3866984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506030-2EEB-4D68-A837-4EC8F47C9F4F}"/>
              </a:ext>
            </a:extLst>
          </p:cNvPr>
          <p:cNvSpPr>
            <a:spLocks noGrp="1"/>
          </p:cNvSpPr>
          <p:nvPr>
            <p:ph idx="1"/>
          </p:nvPr>
        </p:nvSpPr>
        <p:spPr>
          <a:xfrm>
            <a:off x="1992314" y="561976"/>
            <a:ext cx="8207375" cy="6164263"/>
          </a:xfrm>
        </p:spPr>
        <p:txBody>
          <a:bodyPr rtlCol="0">
            <a:normAutofit/>
          </a:bodyPr>
          <a:lstStyle/>
          <a:p>
            <a:pPr eaLnBrk="1" fontAlgn="auto" hangingPunct="1">
              <a:spcAft>
                <a:spcPts val="0"/>
              </a:spcAft>
              <a:buFont typeface="Wingdings" panose="05000000000000000000" pitchFamily="2" charset="2"/>
              <a:buChar char="Ø"/>
              <a:defRPr/>
            </a:pPr>
            <a:endParaRPr lang="en-GB" sz="2400" dirty="0"/>
          </a:p>
          <a:p>
            <a:pPr eaLnBrk="1" fontAlgn="auto" hangingPunct="1">
              <a:spcAft>
                <a:spcPts val="0"/>
              </a:spcAft>
              <a:buFont typeface="Wingdings" panose="05000000000000000000" pitchFamily="2" charset="2"/>
              <a:buChar char="Ø"/>
              <a:defRPr/>
            </a:pPr>
            <a:r>
              <a:rPr lang="en-GB" sz="2400" dirty="0"/>
              <a:t>“Start” of National service 1</a:t>
            </a:r>
            <a:r>
              <a:rPr lang="en-GB" sz="2400" baseline="30000" dirty="0"/>
              <a:t>st</a:t>
            </a:r>
            <a:r>
              <a:rPr lang="en-GB" sz="2400" dirty="0"/>
              <a:t> November 2020</a:t>
            </a:r>
          </a:p>
          <a:p>
            <a:pPr eaLnBrk="1" fontAlgn="auto" hangingPunct="1">
              <a:spcAft>
                <a:spcPts val="0"/>
              </a:spcAft>
              <a:buFont typeface="Wingdings" panose="05000000000000000000" pitchFamily="2" charset="2"/>
              <a:buChar char="Ø"/>
              <a:defRPr/>
            </a:pPr>
            <a:r>
              <a:rPr lang="en-GB" sz="2400" dirty="0"/>
              <a:t>Regional NHSE&amp;I teams to facilitate rollout for </a:t>
            </a:r>
            <a:r>
              <a:rPr lang="en-GB" sz="2400" b="1" dirty="0"/>
              <a:t>6 months only </a:t>
            </a:r>
            <a:r>
              <a:rPr lang="en-GB" sz="2400" dirty="0"/>
              <a:t>by use of very limited support funding via Midlands &amp; </a:t>
            </a:r>
            <a:r>
              <a:rPr lang="en-GB" sz="2400" dirty="0" err="1"/>
              <a:t>Lancs</a:t>
            </a:r>
            <a:r>
              <a:rPr lang="en-GB" sz="2400" dirty="0"/>
              <a:t> CSU</a:t>
            </a:r>
            <a:endParaRPr lang="en-GB" sz="2400" b="1" dirty="0"/>
          </a:p>
          <a:p>
            <a:pPr eaLnBrk="1" fontAlgn="auto" hangingPunct="1">
              <a:spcAft>
                <a:spcPts val="0"/>
              </a:spcAft>
              <a:buFont typeface="Wingdings" panose="05000000000000000000" pitchFamily="2" charset="2"/>
              <a:buChar char="Ø"/>
              <a:defRPr/>
            </a:pPr>
            <a:r>
              <a:rPr lang="en-GB" sz="2400" dirty="0"/>
              <a:t>Political drive to “launch” but with all other pressures recognised that launch will be “soft” (“lumpy”).</a:t>
            </a:r>
          </a:p>
          <a:p>
            <a:pPr eaLnBrk="1" fontAlgn="auto" hangingPunct="1">
              <a:spcAft>
                <a:spcPts val="0"/>
              </a:spcAft>
              <a:buFont typeface="Wingdings" panose="05000000000000000000" pitchFamily="2" charset="2"/>
              <a:buChar char="Ø"/>
              <a:defRPr/>
            </a:pPr>
            <a:r>
              <a:rPr lang="en-GB" sz="2400" dirty="0"/>
              <a:t>For first 2-3 months looking to secure system engagement/planning/ownership </a:t>
            </a:r>
            <a:r>
              <a:rPr lang="en-GB" sz="2400" u="sng" dirty="0"/>
              <a:t>and</a:t>
            </a:r>
          </a:p>
          <a:p>
            <a:pPr eaLnBrk="1" fontAlgn="auto" hangingPunct="1">
              <a:spcAft>
                <a:spcPts val="0"/>
              </a:spcAft>
              <a:buFont typeface="Wingdings" panose="05000000000000000000" pitchFamily="2" charset="2"/>
              <a:buChar char="Ø"/>
              <a:defRPr/>
            </a:pPr>
            <a:r>
              <a:rPr lang="en-GB" sz="2400" dirty="0"/>
              <a:t>A few early adopter sites (practices or PCNs) initially</a:t>
            </a:r>
          </a:p>
          <a:p>
            <a:pPr eaLnBrk="1" fontAlgn="auto" hangingPunct="1">
              <a:spcAft>
                <a:spcPts val="0"/>
              </a:spcAft>
              <a:buFont typeface="Wingdings" panose="05000000000000000000" pitchFamily="2" charset="2"/>
              <a:buChar char="Ø"/>
              <a:defRPr/>
            </a:pPr>
            <a:r>
              <a:rPr lang="en-GB" sz="2400" dirty="0" err="1"/>
              <a:t>Covid</a:t>
            </a:r>
            <a:r>
              <a:rPr lang="en-GB" sz="2400" dirty="0"/>
              <a:t> pressures, and the necessary focus on vaccination, are significantly affecting progress- but after tonight you are still able to claim “Annex F” payment!</a:t>
            </a:r>
          </a:p>
          <a:p>
            <a:pPr eaLnBrk="1" fontAlgn="auto" hangingPunct="1">
              <a:spcAft>
                <a:spcPts val="0"/>
              </a:spcAft>
              <a:buFont typeface="Wingdings" panose="05000000000000000000" pitchFamily="2" charset="2"/>
              <a:buChar char="Ø"/>
              <a:defRPr/>
            </a:pPr>
            <a:endParaRPr lang="en-GB" sz="2800" dirty="0"/>
          </a:p>
          <a:p>
            <a:pPr eaLnBrk="1" fontAlgn="auto" hangingPunct="1">
              <a:spcAft>
                <a:spcPts val="0"/>
              </a:spcAft>
              <a:buFont typeface="Wingdings" panose="05000000000000000000" pitchFamily="2" charset="2"/>
              <a:buChar char="Ø"/>
              <a:defRPr/>
            </a:pPr>
            <a:endParaRPr lang="en-GB" sz="2800" dirty="0"/>
          </a:p>
          <a:p>
            <a:pPr eaLnBrk="1" fontAlgn="auto" hangingPunct="1">
              <a:spcAft>
                <a:spcPts val="0"/>
              </a:spcAft>
              <a:buFont typeface="Wingdings" panose="05000000000000000000" pitchFamily="2" charset="2"/>
              <a:buChar char="Ø"/>
              <a:defRPr/>
            </a:pPr>
            <a:endParaRPr lang="en-GB" sz="2800" dirty="0"/>
          </a:p>
          <a:p>
            <a:pPr marL="0" indent="0" eaLnBrk="1" fontAlgn="auto" hangingPunct="1">
              <a:spcAft>
                <a:spcPts val="0"/>
              </a:spcAft>
              <a:buNone/>
              <a:defRPr/>
            </a:pPr>
            <a:endParaRPr lang="en-GB" sz="2800" dirty="0"/>
          </a:p>
          <a:p>
            <a:pPr eaLnBrk="1" fontAlgn="auto" hangingPunct="1">
              <a:spcAft>
                <a:spcPts val="0"/>
              </a:spcAft>
              <a:defRPr/>
            </a:pPr>
            <a:endParaRPr lang="en-GB" sz="2800" dirty="0"/>
          </a:p>
          <a:p>
            <a:pPr eaLnBrk="1" fontAlgn="auto" hangingPunct="1">
              <a:spcAft>
                <a:spcPts val="0"/>
              </a:spcAft>
              <a:buFont typeface="Wingdings" panose="05000000000000000000" pitchFamily="2" charset="2"/>
              <a:buChar char="Ø"/>
              <a:defRPr/>
            </a:pPr>
            <a:endParaRPr lang="en-GB" sz="2800" dirty="0"/>
          </a:p>
          <a:p>
            <a:pPr marL="0" indent="0" eaLnBrk="1" fontAlgn="auto" hangingPunct="1">
              <a:spcAft>
                <a:spcPts val="0"/>
              </a:spcAft>
              <a:buNone/>
              <a:defRPr/>
            </a:pPr>
            <a:endParaRPr lang="en-GB" sz="2800" dirty="0"/>
          </a:p>
          <a:p>
            <a:pPr marL="0" indent="0" eaLnBrk="1" fontAlgn="auto" hangingPunct="1">
              <a:spcAft>
                <a:spcPts val="0"/>
              </a:spcAft>
              <a:buNone/>
              <a:defRPr/>
            </a:pPr>
            <a:endParaRPr lang="en-GB" sz="2800" dirty="0"/>
          </a:p>
        </p:txBody>
      </p:sp>
      <p:sp>
        <p:nvSpPr>
          <p:cNvPr id="11269" name="TextBox 1">
            <a:extLst>
              <a:ext uri="{FF2B5EF4-FFF2-40B4-BE49-F238E27FC236}">
                <a16:creationId xmlns:a16="http://schemas.microsoft.com/office/drawing/2014/main" id="{D91ECE26-0A88-4345-B56E-FB408358CA50}"/>
              </a:ext>
            </a:extLst>
          </p:cNvPr>
          <p:cNvSpPr txBox="1">
            <a:spLocks noChangeArrowheads="1"/>
          </p:cNvSpPr>
          <p:nvPr/>
        </p:nvSpPr>
        <p:spPr bwMode="auto">
          <a:xfrm>
            <a:off x="1703389" y="101601"/>
            <a:ext cx="8785225" cy="4603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2400" b="1" dirty="0">
                <a:solidFill>
                  <a:schemeClr val="tx2">
                    <a:lumMod val="75000"/>
                  </a:schemeClr>
                </a:solidFill>
                <a:latin typeface="Arial" panose="020B0604020202020204" pitchFamily="34" charset="0"/>
              </a:rPr>
              <a:t>           Where are we in Norfolk &amp; Suffolk?</a:t>
            </a:r>
          </a:p>
        </p:txBody>
      </p:sp>
      <p:cxnSp>
        <p:nvCxnSpPr>
          <p:cNvPr id="6" name="Straight Connector 5">
            <a:extLst>
              <a:ext uri="{FF2B5EF4-FFF2-40B4-BE49-F238E27FC236}">
                <a16:creationId xmlns:a16="http://schemas.microsoft.com/office/drawing/2014/main" id="{BD4D9578-9D3D-4554-A803-EF7178D46F55}"/>
              </a:ext>
            </a:extLst>
          </p:cNvPr>
          <p:cNvCxnSpPr/>
          <p:nvPr/>
        </p:nvCxnSpPr>
        <p:spPr>
          <a:xfrm>
            <a:off x="1558926" y="639763"/>
            <a:ext cx="8856663"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2">
            <a:extLst>
              <a:ext uri="{FF2B5EF4-FFF2-40B4-BE49-F238E27FC236}">
                <a16:creationId xmlns:a16="http://schemas.microsoft.com/office/drawing/2014/main" id="{B4F002BC-8E41-49CE-9682-300B30A85F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2539" y="5905500"/>
            <a:ext cx="1582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a:extLst>
              <a:ext uri="{FF2B5EF4-FFF2-40B4-BE49-F238E27FC236}">
                <a16:creationId xmlns:a16="http://schemas.microsoft.com/office/drawing/2014/main" id="{1D3F6618-CF34-4D99-A157-02605F346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51" y="6064250"/>
            <a:ext cx="15605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6F6845D9-AAAD-46F6-A7F5-25356AB726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2539" y="5905500"/>
            <a:ext cx="1582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a:extLst>
              <a:ext uri="{FF2B5EF4-FFF2-40B4-BE49-F238E27FC236}">
                <a16:creationId xmlns:a16="http://schemas.microsoft.com/office/drawing/2014/main" id="{620EC711-DBF3-4225-B99A-528DFA6AA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51" y="6064250"/>
            <a:ext cx="15605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2">
            <a:extLst>
              <a:ext uri="{FF2B5EF4-FFF2-40B4-BE49-F238E27FC236}">
                <a16:creationId xmlns:a16="http://schemas.microsoft.com/office/drawing/2014/main" id="{D6532181-15BB-4818-922D-3EA6DD7AE971}"/>
              </a:ext>
            </a:extLst>
          </p:cNvPr>
          <p:cNvSpPr txBox="1">
            <a:spLocks noChangeArrowheads="1"/>
          </p:cNvSpPr>
          <p:nvPr/>
        </p:nvSpPr>
        <p:spPr bwMode="auto">
          <a:xfrm>
            <a:off x="1631950" y="115888"/>
            <a:ext cx="8928100" cy="46196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2400" b="1" dirty="0">
                <a:solidFill>
                  <a:schemeClr val="tx2">
                    <a:lumMod val="75000"/>
                  </a:schemeClr>
                </a:solidFill>
                <a:latin typeface="Arial" panose="020B0604020202020204" pitchFamily="34" charset="0"/>
              </a:rPr>
              <a:t>            The Picture in Norfolk &amp; Waveney</a:t>
            </a:r>
          </a:p>
        </p:txBody>
      </p:sp>
      <p:sp>
        <p:nvSpPr>
          <p:cNvPr id="12293" name="TextBox 6">
            <a:extLst>
              <a:ext uri="{FF2B5EF4-FFF2-40B4-BE49-F238E27FC236}">
                <a16:creationId xmlns:a16="http://schemas.microsoft.com/office/drawing/2014/main" id="{706B5AF1-D24C-4330-8025-8B1EE66510A5}"/>
              </a:ext>
            </a:extLst>
          </p:cNvPr>
          <p:cNvSpPr txBox="1">
            <a:spLocks noChangeArrowheads="1"/>
          </p:cNvSpPr>
          <p:nvPr/>
        </p:nvSpPr>
        <p:spPr bwMode="auto">
          <a:xfrm>
            <a:off x="1919287" y="585926"/>
            <a:ext cx="835342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GB" altLang="en-US" sz="1800" dirty="0">
                <a:latin typeface="Arial" panose="020B0604020202020204" pitchFamily="34" charset="0"/>
              </a:rPr>
              <a:t>Fortunate in “System Ownership” of GP-CPCS</a:t>
            </a:r>
          </a:p>
          <a:p>
            <a:pPr>
              <a:spcBef>
                <a:spcPct val="0"/>
              </a:spcBef>
            </a:pPr>
            <a:r>
              <a:rPr lang="en-GB" altLang="en-US" sz="1800" dirty="0">
                <a:latin typeface="Arial" panose="020B0604020202020204" pitchFamily="34" charset="0"/>
              </a:rPr>
              <a:t>STP Working Group meeting weekly, comprised of: CCG MO Lead, LPC, LMC, CCG IT and GP Prescribing Lead</a:t>
            </a:r>
          </a:p>
          <a:p>
            <a:pPr>
              <a:spcBef>
                <a:spcPct val="0"/>
              </a:spcBef>
            </a:pPr>
            <a:r>
              <a:rPr lang="en-GB" altLang="en-US" sz="1800" dirty="0">
                <a:latin typeface="Arial" panose="020B0604020202020204" pitchFamily="34" charset="0"/>
              </a:rPr>
              <a:t>A number of (group) practices identified for early adoption. Initial criteria preferred surgery sites working with 1-3 regular pharmacies, but next wave plan includes a Norwich practice</a:t>
            </a:r>
          </a:p>
          <a:p>
            <a:pPr>
              <a:spcBef>
                <a:spcPct val="0"/>
              </a:spcBef>
            </a:pPr>
            <a:r>
              <a:rPr lang="en-GB" altLang="en-US" sz="1800" dirty="0">
                <a:latin typeface="Arial" panose="020B0604020202020204" pitchFamily="34" charset="0"/>
              </a:rPr>
              <a:t>Meetings held with Practice Managers etc.</a:t>
            </a:r>
          </a:p>
          <a:p>
            <a:pPr>
              <a:spcBef>
                <a:spcPct val="0"/>
              </a:spcBef>
            </a:pPr>
            <a:r>
              <a:rPr lang="en-GB" altLang="en-US" sz="1800" dirty="0">
                <a:latin typeface="Arial" panose="020B0604020202020204" pitchFamily="34" charset="0"/>
              </a:rPr>
              <a:t>Pathways agreed- </a:t>
            </a:r>
            <a:r>
              <a:rPr lang="en-GB" altLang="en-US" sz="1800" b="1" dirty="0">
                <a:latin typeface="Arial" panose="020B0604020202020204" pitchFamily="34" charset="0"/>
              </a:rPr>
              <a:t>NHS mail referral</a:t>
            </a:r>
            <a:r>
              <a:rPr lang="en-GB" altLang="en-US" sz="1800" dirty="0">
                <a:latin typeface="Arial" panose="020B0604020202020204" pitchFamily="34" charset="0"/>
              </a:rPr>
              <a:t> using “</a:t>
            </a:r>
            <a:r>
              <a:rPr lang="en-GB" altLang="en-US" sz="1800" dirty="0" err="1">
                <a:latin typeface="Arial" panose="020B0604020202020204" pitchFamily="34" charset="0"/>
              </a:rPr>
              <a:t>Ardens</a:t>
            </a:r>
            <a:r>
              <a:rPr lang="en-GB" altLang="en-US" sz="1800" dirty="0">
                <a:latin typeface="Arial" panose="020B0604020202020204" pitchFamily="34" charset="0"/>
              </a:rPr>
              <a:t>” templates</a:t>
            </a:r>
          </a:p>
          <a:p>
            <a:pPr>
              <a:spcBef>
                <a:spcPct val="0"/>
              </a:spcBef>
            </a:pPr>
            <a:r>
              <a:rPr lang="en-GB" altLang="en-US" sz="1800" b="1" dirty="0">
                <a:latin typeface="Arial" panose="020B0604020202020204" pitchFamily="34" charset="0"/>
              </a:rPr>
              <a:t>Patient will ring pharmacy first</a:t>
            </a:r>
            <a:r>
              <a:rPr lang="en-GB" altLang="en-US" sz="1800" dirty="0">
                <a:latin typeface="Arial" panose="020B0604020202020204" pitchFamily="34" charset="0"/>
              </a:rPr>
              <a:t>. If patient doesn’t then pharmacy to attempt to contact patient.</a:t>
            </a:r>
          </a:p>
          <a:p>
            <a:pPr>
              <a:spcBef>
                <a:spcPct val="0"/>
              </a:spcBef>
            </a:pPr>
            <a:r>
              <a:rPr lang="en-GB" altLang="en-US" sz="1800" dirty="0">
                <a:latin typeface="Arial" panose="020B0604020202020204" pitchFamily="34" charset="0"/>
              </a:rPr>
              <a:t> </a:t>
            </a:r>
            <a:r>
              <a:rPr lang="en-GB" altLang="en-US" sz="1800" b="1" dirty="0">
                <a:latin typeface="Arial" panose="020B0604020202020204" pitchFamily="34" charset="0"/>
              </a:rPr>
              <a:t>PharmOutcomes platform </a:t>
            </a:r>
            <a:r>
              <a:rPr lang="en-GB" altLang="en-US" sz="1800" dirty="0">
                <a:latin typeface="Arial" panose="020B0604020202020204" pitchFamily="34" charset="0"/>
              </a:rPr>
              <a:t>use in pharmacies for data recording and feedback to practice if required, </a:t>
            </a:r>
            <a:r>
              <a:rPr lang="en-GB" altLang="en-US" sz="1800" b="1" i="1" dirty="0">
                <a:latin typeface="Arial" panose="020B0604020202020204" pitchFamily="34" charset="0"/>
              </a:rPr>
              <a:t>escalation pathway </a:t>
            </a:r>
            <a:r>
              <a:rPr lang="en-GB" altLang="en-US" sz="1800" b="1" dirty="0">
                <a:latin typeface="Arial" panose="020B0604020202020204" pitchFamily="34" charset="0"/>
              </a:rPr>
              <a:t>back to practice will be via practice </a:t>
            </a:r>
            <a:r>
              <a:rPr lang="en-GB" altLang="en-US" sz="1800" b="1" i="1" dirty="0">
                <a:latin typeface="Arial" panose="020B0604020202020204" pitchFamily="34" charset="0"/>
              </a:rPr>
              <a:t>back office </a:t>
            </a:r>
            <a:r>
              <a:rPr lang="en-GB" altLang="en-US" sz="1800" b="1" dirty="0">
                <a:latin typeface="Arial" panose="020B0604020202020204" pitchFamily="34" charset="0"/>
              </a:rPr>
              <a:t>number</a:t>
            </a:r>
          </a:p>
          <a:p>
            <a:pPr>
              <a:spcBef>
                <a:spcPct val="0"/>
              </a:spcBef>
            </a:pPr>
            <a:r>
              <a:rPr lang="en-GB" altLang="en-US" sz="1800" dirty="0">
                <a:latin typeface="Arial" panose="020B0604020202020204" pitchFamily="34" charset="0"/>
              </a:rPr>
              <a:t>LPC-commissioned “</a:t>
            </a:r>
            <a:r>
              <a:rPr lang="en-GB" altLang="en-US" sz="1800" dirty="0" err="1">
                <a:latin typeface="Arial" panose="020B0604020202020204" pitchFamily="34" charset="0"/>
              </a:rPr>
              <a:t>VirtualOutcomes</a:t>
            </a:r>
            <a:r>
              <a:rPr lang="en-GB" altLang="en-US" sz="1800" dirty="0">
                <a:latin typeface="Arial" panose="020B0604020202020204" pitchFamily="34" charset="0"/>
              </a:rPr>
              <a:t>” training for practices approved</a:t>
            </a:r>
          </a:p>
          <a:p>
            <a:pPr marL="0" indent="0">
              <a:spcBef>
                <a:spcPct val="0"/>
              </a:spcBef>
              <a:buNone/>
            </a:pPr>
            <a:r>
              <a:rPr lang="en-GB" altLang="en-US" sz="1800" b="1" dirty="0">
                <a:solidFill>
                  <a:schemeClr val="tx2">
                    <a:lumMod val="75000"/>
                  </a:schemeClr>
                </a:solidFill>
                <a:latin typeface="Arial" panose="020B0604020202020204" pitchFamily="34" charset="0"/>
              </a:rPr>
              <a:t>Next steps: </a:t>
            </a:r>
          </a:p>
          <a:p>
            <a:pPr>
              <a:spcBef>
                <a:spcPct val="0"/>
              </a:spcBef>
            </a:pPr>
            <a:r>
              <a:rPr lang="en-GB" altLang="en-US" sz="1800" dirty="0">
                <a:latin typeface="Arial" panose="020B0604020202020204" pitchFamily="34" charset="0"/>
              </a:rPr>
              <a:t>Agree “Go Live” dates, communicate with affected pharmacies, practice training, LPC-facilitated communications. Small delay due to initial C-19 vaccination pressures</a:t>
            </a:r>
          </a:p>
          <a:p>
            <a:pPr>
              <a:spcBef>
                <a:spcPct val="0"/>
              </a:spcBef>
            </a:pPr>
            <a:r>
              <a:rPr lang="en-GB" altLang="en-US" sz="1800" dirty="0">
                <a:latin typeface="Arial" panose="020B0604020202020204" pitchFamily="34" charset="0"/>
              </a:rPr>
              <a:t>GP-CPCS included in “IPMO Strategy”, with KPIs and PGD development</a:t>
            </a:r>
          </a:p>
          <a:p>
            <a:pPr>
              <a:spcBef>
                <a:spcPct val="0"/>
              </a:spcBef>
            </a:pPr>
            <a:r>
              <a:rPr lang="en-GB" altLang="en-US" sz="1800" dirty="0">
                <a:latin typeface="Arial" panose="020B0604020202020204" pitchFamily="34" charset="0"/>
              </a:rPr>
              <a:t>Despite all the above, extensive rollout will take time.</a:t>
            </a:r>
          </a:p>
        </p:txBody>
      </p:sp>
      <p:cxnSp>
        <p:nvCxnSpPr>
          <p:cNvPr id="7" name="Straight Connector 6">
            <a:extLst>
              <a:ext uri="{FF2B5EF4-FFF2-40B4-BE49-F238E27FC236}">
                <a16:creationId xmlns:a16="http://schemas.microsoft.com/office/drawing/2014/main" id="{23A533EB-130C-41C3-A8B2-00C5F585EB11}"/>
              </a:ext>
            </a:extLst>
          </p:cNvPr>
          <p:cNvCxnSpPr/>
          <p:nvPr/>
        </p:nvCxnSpPr>
        <p:spPr>
          <a:xfrm>
            <a:off x="1558926" y="639763"/>
            <a:ext cx="885666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C1BA0ED9-2661-4858-9423-B63AC0DB39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2539" y="5905500"/>
            <a:ext cx="15827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a:extLst>
              <a:ext uri="{FF2B5EF4-FFF2-40B4-BE49-F238E27FC236}">
                <a16:creationId xmlns:a16="http://schemas.microsoft.com/office/drawing/2014/main" id="{EDCBB09D-C848-4670-A46E-4BC37A7AA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51" y="6064250"/>
            <a:ext cx="15605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2">
            <a:extLst>
              <a:ext uri="{FF2B5EF4-FFF2-40B4-BE49-F238E27FC236}">
                <a16:creationId xmlns:a16="http://schemas.microsoft.com/office/drawing/2014/main" id="{7B112168-C126-4C8D-995A-E03DEF99BD9A}"/>
              </a:ext>
            </a:extLst>
          </p:cNvPr>
          <p:cNvSpPr txBox="1">
            <a:spLocks noChangeArrowheads="1"/>
          </p:cNvSpPr>
          <p:nvPr/>
        </p:nvSpPr>
        <p:spPr bwMode="auto">
          <a:xfrm>
            <a:off x="1631950" y="115888"/>
            <a:ext cx="8928100" cy="46196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2400" b="1" dirty="0">
                <a:solidFill>
                  <a:schemeClr val="tx2">
                    <a:lumMod val="75000"/>
                  </a:schemeClr>
                </a:solidFill>
                <a:latin typeface="Arial" panose="020B0604020202020204" pitchFamily="34" charset="0"/>
              </a:rPr>
              <a:t>            The Picture in Suffolk (</a:t>
            </a:r>
            <a:r>
              <a:rPr lang="en-GB" altLang="en-US" sz="2400" b="1" dirty="0" err="1">
                <a:solidFill>
                  <a:schemeClr val="tx2">
                    <a:lumMod val="75000"/>
                  </a:schemeClr>
                </a:solidFill>
                <a:latin typeface="Arial" panose="020B0604020202020204" pitchFamily="34" charset="0"/>
              </a:rPr>
              <a:t>ex.Waveney</a:t>
            </a:r>
            <a:r>
              <a:rPr lang="en-GB" altLang="en-US" sz="2400" b="1" dirty="0">
                <a:solidFill>
                  <a:schemeClr val="tx2">
                    <a:lumMod val="75000"/>
                  </a:schemeClr>
                </a:solidFill>
                <a:latin typeface="Arial" panose="020B0604020202020204" pitchFamily="34" charset="0"/>
              </a:rPr>
              <a:t>)</a:t>
            </a:r>
          </a:p>
        </p:txBody>
      </p:sp>
      <p:sp>
        <p:nvSpPr>
          <p:cNvPr id="13317" name="TextBox 6">
            <a:extLst>
              <a:ext uri="{FF2B5EF4-FFF2-40B4-BE49-F238E27FC236}">
                <a16:creationId xmlns:a16="http://schemas.microsoft.com/office/drawing/2014/main" id="{25CE1554-168E-475E-B3A3-FF209FC274AF}"/>
              </a:ext>
            </a:extLst>
          </p:cNvPr>
          <p:cNvSpPr txBox="1">
            <a:spLocks noChangeArrowheads="1"/>
          </p:cNvSpPr>
          <p:nvPr/>
        </p:nvSpPr>
        <p:spPr bwMode="auto">
          <a:xfrm>
            <a:off x="2038351" y="981075"/>
            <a:ext cx="835342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GB" altLang="en-US" sz="1800" dirty="0">
                <a:latin typeface="Arial" panose="020B0604020202020204" pitchFamily="34" charset="0"/>
              </a:rPr>
              <a:t>“System Ownership” of GP-CPCS in principle but implementation being overridden by other priorities.</a:t>
            </a:r>
          </a:p>
          <a:p>
            <a:pPr>
              <a:spcBef>
                <a:spcPct val="0"/>
              </a:spcBef>
            </a:pPr>
            <a:r>
              <a:rPr lang="en-GB" altLang="en-US" sz="1800" dirty="0">
                <a:latin typeface="Arial" panose="020B0604020202020204" pitchFamily="34" charset="0"/>
              </a:rPr>
              <a:t>ICS Working Group now established to include CCG MO Leads, LPC, GP prescribing lead and GP IT.</a:t>
            </a:r>
          </a:p>
          <a:p>
            <a:pPr>
              <a:spcBef>
                <a:spcPct val="0"/>
              </a:spcBef>
            </a:pPr>
            <a:r>
              <a:rPr lang="en-GB" altLang="en-US" sz="1800" dirty="0">
                <a:latin typeface="Arial" panose="020B0604020202020204" pitchFamily="34" charset="0"/>
              </a:rPr>
              <a:t>A number of practices identified for early adoption. Initial criteria preferred surgery sites working with 1-3 regular pharmacies</a:t>
            </a:r>
          </a:p>
          <a:p>
            <a:pPr>
              <a:spcBef>
                <a:spcPct val="0"/>
              </a:spcBef>
            </a:pPr>
            <a:r>
              <a:rPr lang="en-GB" altLang="en-US" sz="1800" dirty="0">
                <a:latin typeface="Arial" panose="020B0604020202020204" pitchFamily="34" charset="0"/>
              </a:rPr>
              <a:t>Pathways agreed- </a:t>
            </a:r>
            <a:r>
              <a:rPr lang="en-GB" altLang="en-US" sz="1800" b="1" dirty="0">
                <a:latin typeface="Arial" panose="020B0604020202020204" pitchFamily="34" charset="0"/>
              </a:rPr>
              <a:t>NHS mail referral</a:t>
            </a:r>
            <a:r>
              <a:rPr lang="en-GB" altLang="en-US" sz="1800" dirty="0">
                <a:latin typeface="Arial" panose="020B0604020202020204" pitchFamily="34" charset="0"/>
              </a:rPr>
              <a:t> using agreed template in GP system.</a:t>
            </a:r>
          </a:p>
          <a:p>
            <a:pPr>
              <a:spcBef>
                <a:spcPct val="0"/>
              </a:spcBef>
            </a:pPr>
            <a:r>
              <a:rPr lang="en-GB" altLang="en-US" sz="1800" b="1" dirty="0">
                <a:latin typeface="Arial" panose="020B0604020202020204" pitchFamily="34" charset="0"/>
              </a:rPr>
              <a:t>PharmOutcomes platform </a:t>
            </a:r>
            <a:r>
              <a:rPr lang="en-GB" altLang="en-US" sz="1800" dirty="0">
                <a:latin typeface="Arial" panose="020B0604020202020204" pitchFamily="34" charset="0"/>
              </a:rPr>
              <a:t>use in pharmacies for data recording and feedback to practice if required.</a:t>
            </a:r>
          </a:p>
          <a:p>
            <a:pPr>
              <a:spcBef>
                <a:spcPct val="0"/>
              </a:spcBef>
            </a:pPr>
            <a:r>
              <a:rPr lang="en-GB" altLang="en-US" sz="1800" dirty="0">
                <a:latin typeface="Arial" panose="020B0604020202020204" pitchFamily="34" charset="0"/>
              </a:rPr>
              <a:t>LPC-commissioned “</a:t>
            </a:r>
            <a:r>
              <a:rPr lang="en-GB" altLang="en-US" sz="1800" dirty="0" err="1">
                <a:latin typeface="Arial" panose="020B0604020202020204" pitchFamily="34" charset="0"/>
              </a:rPr>
              <a:t>VirtualOutcomes</a:t>
            </a:r>
            <a:r>
              <a:rPr lang="en-GB" altLang="en-US" sz="1800" dirty="0">
                <a:latin typeface="Arial" panose="020B0604020202020204" pitchFamily="34" charset="0"/>
              </a:rPr>
              <a:t>” training available for practices and pharmacies.</a:t>
            </a:r>
          </a:p>
          <a:p>
            <a:pPr>
              <a:spcBef>
                <a:spcPct val="0"/>
              </a:spcBef>
            </a:pPr>
            <a:endParaRPr lang="en-GB" altLang="en-US" sz="1800" dirty="0">
              <a:latin typeface="Arial" panose="020B0604020202020204" pitchFamily="34" charset="0"/>
            </a:endParaRPr>
          </a:p>
          <a:p>
            <a:pPr marL="0" indent="0">
              <a:spcBef>
                <a:spcPct val="0"/>
              </a:spcBef>
              <a:buNone/>
            </a:pPr>
            <a:r>
              <a:rPr lang="en-GB" altLang="en-US" sz="1800" b="1" dirty="0">
                <a:solidFill>
                  <a:schemeClr val="tx2">
                    <a:lumMod val="75000"/>
                  </a:schemeClr>
                </a:solidFill>
                <a:latin typeface="Arial" panose="020B0604020202020204" pitchFamily="34" charset="0"/>
              </a:rPr>
              <a:t>Next steps: </a:t>
            </a:r>
          </a:p>
          <a:p>
            <a:pPr>
              <a:spcBef>
                <a:spcPct val="0"/>
              </a:spcBef>
            </a:pPr>
            <a:r>
              <a:rPr lang="en-GB" altLang="en-US" sz="1800" dirty="0">
                <a:latin typeface="Arial" panose="020B0604020202020204" pitchFamily="34" charset="0"/>
              </a:rPr>
              <a:t>Regular meeting of an East and West Suffolk working group</a:t>
            </a:r>
            <a:r>
              <a:rPr lang="en-GB" altLang="en-US" sz="1800" b="1" dirty="0">
                <a:latin typeface="Arial" panose="020B0604020202020204" pitchFamily="34" charset="0"/>
              </a:rPr>
              <a:t>.</a:t>
            </a:r>
          </a:p>
          <a:p>
            <a:pPr>
              <a:spcBef>
                <a:spcPct val="0"/>
              </a:spcBef>
            </a:pPr>
            <a:r>
              <a:rPr lang="en-GB" altLang="en-US" sz="1800" dirty="0">
                <a:latin typeface="Arial" panose="020B0604020202020204" pitchFamily="34" charset="0"/>
              </a:rPr>
              <a:t>Extensive rollout will take time.</a:t>
            </a:r>
          </a:p>
        </p:txBody>
      </p:sp>
      <p:cxnSp>
        <p:nvCxnSpPr>
          <p:cNvPr id="7" name="Straight Connector 6">
            <a:extLst>
              <a:ext uri="{FF2B5EF4-FFF2-40B4-BE49-F238E27FC236}">
                <a16:creationId xmlns:a16="http://schemas.microsoft.com/office/drawing/2014/main" id="{7E90E2B6-C5BA-4659-8C04-046E41C0AC35}"/>
              </a:ext>
            </a:extLst>
          </p:cNvPr>
          <p:cNvCxnSpPr/>
          <p:nvPr/>
        </p:nvCxnSpPr>
        <p:spPr>
          <a:xfrm>
            <a:off x="1558926" y="639763"/>
            <a:ext cx="885666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49D44F8FA2084AA964C4E36FB120F4" ma:contentTypeVersion="6" ma:contentTypeDescription="Create a new document." ma:contentTypeScope="" ma:versionID="8369d3b52109fb5e4127f1f94ccc0154">
  <xsd:schema xmlns:xsd="http://www.w3.org/2001/XMLSchema" xmlns:xs="http://www.w3.org/2001/XMLSchema" xmlns:p="http://schemas.microsoft.com/office/2006/metadata/properties" xmlns:ns2="dd70855b-e2b6-43f5-87be-cc199fc416f9" xmlns:ns3="7779d0b0-9a73-4976-abf8-0088921316af" targetNamespace="http://schemas.microsoft.com/office/2006/metadata/properties" ma:root="true" ma:fieldsID="abdf45d46d3a57e6113e6200379efd72" ns2:_="" ns3:_="">
    <xsd:import namespace="dd70855b-e2b6-43f5-87be-cc199fc416f9"/>
    <xsd:import namespace="7779d0b0-9a73-4976-abf8-0088921316a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70855b-e2b6-43f5-87be-cc199fc416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79d0b0-9a73-4976-abf8-0088921316a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779d0b0-9a73-4976-abf8-0088921316af">
      <UserInfo>
        <DisplayName>Tony Dean</DisplayName>
        <AccountId>14</AccountId>
        <AccountType/>
      </UserInfo>
    </SharedWithUsers>
  </documentManagement>
</p:properties>
</file>

<file path=customXml/itemProps1.xml><?xml version="1.0" encoding="utf-8"?>
<ds:datastoreItem xmlns:ds="http://schemas.openxmlformats.org/officeDocument/2006/customXml" ds:itemID="{FA5E867D-7B9C-4867-8FF8-7B514B8FB1AA}">
  <ds:schemaRefs>
    <ds:schemaRef ds:uri="http://schemas.microsoft.com/sharepoint/v3/contenttype/forms"/>
  </ds:schemaRefs>
</ds:datastoreItem>
</file>

<file path=customXml/itemProps2.xml><?xml version="1.0" encoding="utf-8"?>
<ds:datastoreItem xmlns:ds="http://schemas.openxmlformats.org/officeDocument/2006/customXml" ds:itemID="{A7308C79-AF19-4F7B-8A38-ACDC40EF30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70855b-e2b6-43f5-87be-cc199fc416f9"/>
    <ds:schemaRef ds:uri="7779d0b0-9a73-4976-abf8-0088921316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4A397C-6B62-4986-9C2D-F8A29A45C39B}">
  <ds:schemaRefs>
    <ds:schemaRef ds:uri="http://schemas.microsoft.com/office/2006/metadata/properties"/>
    <ds:schemaRef ds:uri="http://schemas.microsoft.com/office/infopath/2007/PartnerControls"/>
    <ds:schemaRef ds:uri="7779d0b0-9a73-4976-abf8-0088921316af"/>
  </ds:schemaRefs>
</ds:datastoreItem>
</file>

<file path=docProps/app.xml><?xml version="1.0" encoding="utf-8"?>
<Properties xmlns="http://schemas.openxmlformats.org/officeDocument/2006/extended-properties" xmlns:vt="http://schemas.openxmlformats.org/officeDocument/2006/docPropsVTypes">
  <Template/>
  <TotalTime>0</TotalTime>
  <Words>2723</Words>
  <Application>Microsoft Office PowerPoint</Application>
  <PresentationFormat>Widescreen</PresentationFormat>
  <Paragraphs>254</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Office Theme</vt:lpstr>
      <vt:lpstr>   GP-Community Pharmacist Consultation Service in Norfolk &amp; Suffolk- Where We Are, and Claiming “Annex F” Engagement &amp; Setup Payment  &amp; Brief Discharge Medicines Service (DMS) Update  Tony Dean (Norfolk LPC) &amp; Tania Farrow (Suffolk LPC)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Annex F in Detail</vt:lpstr>
      <vt:lpstr>PowerPoint Presentation</vt:lpstr>
      <vt:lpstr>PowerPoint Presentation</vt:lpstr>
      <vt:lpstr>PowerPoint Presentation</vt:lpstr>
      <vt:lpstr>PowerPoint Presentation</vt:lpstr>
      <vt:lpstr>Discharge Medicines Service</vt:lpstr>
      <vt:lpstr>PowerPoint Presentation</vt:lpstr>
      <vt:lpstr> Remember this is an essential service https://psnc.org.uk/services-commissioning/essential-services/discharge-medicines-service/  </vt:lpstr>
      <vt:lpstr> Remember this is an essential service https://psnc.org.uk/services-commissioning/essential-services/discharge-medicines-service/  </vt:lpstr>
      <vt:lpstr>  </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HEALTHCHECKS</dc:title>
  <dc:creator>Rachel</dc:creator>
  <cp:lastModifiedBy>Charlotte Bowles</cp:lastModifiedBy>
  <cp:revision>450</cp:revision>
  <cp:lastPrinted>2015-12-08T12:37:24Z</cp:lastPrinted>
  <dcterms:created xsi:type="dcterms:W3CDTF">2014-02-04T11:01:16Z</dcterms:created>
  <dcterms:modified xsi:type="dcterms:W3CDTF">2021-03-03T10:38:34Z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0x0101000449D44F8FA2084AA964C4E36FB120F4</vt:lpwstr>
  </property>
</Properties>
</file>